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embeddedFontLst>
    <p:embeddedFont>
      <p:font typeface="Ubuntu"/>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Ubuntu-regular.fntdata"/><Relationship Id="rId11" Type="http://schemas.openxmlformats.org/officeDocument/2006/relationships/slide" Target="slides/slide7.xml"/><Relationship Id="rId22" Type="http://schemas.openxmlformats.org/officeDocument/2006/relationships/font" Target="fonts/Ubuntu-italic.fntdata"/><Relationship Id="rId10" Type="http://schemas.openxmlformats.org/officeDocument/2006/relationships/slide" Target="slides/slide6.xml"/><Relationship Id="rId21" Type="http://schemas.openxmlformats.org/officeDocument/2006/relationships/font" Target="fonts/Ubuntu-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Ubuntu-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8" name="Shape 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Címdia">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Cím és függőleges szöveg">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Függőleges cím és szöveg">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Cím és tartalom">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zakaszfejléc">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2 tartalomrész">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Összehasonlítás">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Csak cím">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Üres">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Tartalomrész képaláírással">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Kép képaláírással">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11999" r="-11997"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cs-CZ"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03.jpg"/><Relationship Id="rId9" Type="http://schemas.openxmlformats.org/officeDocument/2006/relationships/image" Target="../media/image01.png"/><Relationship Id="rId5" Type="http://schemas.openxmlformats.org/officeDocument/2006/relationships/image" Target="../media/image05.png"/><Relationship Id="rId6" Type="http://schemas.openxmlformats.org/officeDocument/2006/relationships/image" Target="../media/image04.jpg"/><Relationship Id="rId7" Type="http://schemas.openxmlformats.org/officeDocument/2006/relationships/image" Target="../media/image09.png"/><Relationship Id="rId8" Type="http://schemas.openxmlformats.org/officeDocument/2006/relationships/image" Target="../media/image0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02.png"/><Relationship Id="rId5" Type="http://schemas.openxmlformats.org/officeDocument/2006/relationships/image" Target="../media/image0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hyperlink" Target="http://urgenci.net/actions/be-part-of-cs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jpg"/><Relationship Id="rId4" Type="http://schemas.openxmlformats.org/officeDocument/2006/relationships/image" Target="../media/image02.png"/><Relationship Id="rId9" Type="http://schemas.openxmlformats.org/officeDocument/2006/relationships/image" Target="../media/image17.png"/><Relationship Id="rId5" Type="http://schemas.openxmlformats.org/officeDocument/2006/relationships/image" Target="../media/image06.jp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2.png"/><Relationship Id="rId4" Type="http://schemas.openxmlformats.org/officeDocument/2006/relationships/image" Target="../media/image06.jp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1998" r="-1999" t="0"/>
          </a:stretch>
        </a:blipFill>
      </p:bgPr>
    </p:bg>
    <p:spTree>
      <p:nvGrpSpPr>
        <p:cNvPr id="87" name="Shape 87"/>
        <p:cNvGrpSpPr/>
        <p:nvPr/>
      </p:nvGrpSpPr>
      <p:grpSpPr>
        <a:xfrm>
          <a:off x="0" y="0"/>
          <a:ext cx="0" cy="0"/>
          <a:chOff x="0" y="0"/>
          <a:chExt cx="0" cy="0"/>
        </a:xfrm>
      </p:grpSpPr>
      <p:sp>
        <p:nvSpPr>
          <p:cNvPr id="88" name="Shape 88"/>
          <p:cNvSpPr txBox="1"/>
          <p:nvPr>
            <p:ph type="ctrTitle"/>
          </p:nvPr>
        </p:nvSpPr>
        <p:spPr>
          <a:xfrm>
            <a:off x="685800" y="304800"/>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rgbClr val="595959"/>
              </a:buClr>
              <a:buSzPct val="25000"/>
              <a:buFont typeface="Cambria"/>
              <a:buNone/>
            </a:pPr>
            <a:r>
              <a:rPr b="1" i="1" lang="cs-CZ" sz="3959" u="none" cap="none" strike="noStrike">
                <a:solidFill>
                  <a:srgbClr val="595959"/>
                </a:solidFill>
                <a:latin typeface="Cambria"/>
                <a:ea typeface="Cambria"/>
                <a:cs typeface="Cambria"/>
                <a:sym typeface="Cambria"/>
              </a:rPr>
              <a:t>Be part of CSA!</a:t>
            </a:r>
            <a:br>
              <a:rPr b="1" i="1" lang="cs-CZ" sz="3959" u="none" cap="none" strike="noStrike">
                <a:solidFill>
                  <a:srgbClr val="595959"/>
                </a:solidFill>
                <a:latin typeface="Cambria"/>
                <a:ea typeface="Cambria"/>
                <a:cs typeface="Cambria"/>
                <a:sym typeface="Cambria"/>
              </a:rPr>
            </a:br>
            <a:r>
              <a:rPr b="1" i="0" lang="cs-CZ" sz="2430" u="none" cap="none" strike="noStrike">
                <a:solidFill>
                  <a:srgbClr val="595959"/>
                </a:solidFill>
                <a:latin typeface="Cambria"/>
                <a:ea typeface="Cambria"/>
                <a:cs typeface="Cambria"/>
                <a:sym typeface="Cambria"/>
              </a:rPr>
              <a:t>Training on Community Supported Agriculture</a:t>
            </a:r>
            <a:br>
              <a:rPr b="1" i="0" lang="cs-CZ" sz="2430" u="none" cap="none" strike="noStrike">
                <a:solidFill>
                  <a:srgbClr val="595959"/>
                </a:solidFill>
                <a:latin typeface="Cambria"/>
                <a:ea typeface="Cambria"/>
                <a:cs typeface="Cambria"/>
                <a:sym typeface="Cambria"/>
              </a:rPr>
            </a:br>
            <a:r>
              <a:rPr b="1" i="0" lang="cs-CZ" sz="2430" u="none" cap="none" strike="noStrike">
                <a:solidFill>
                  <a:srgbClr val="595959"/>
                </a:solidFill>
                <a:latin typeface="Cambria"/>
                <a:ea typeface="Cambria"/>
                <a:cs typeface="Cambria"/>
                <a:sym typeface="Cambria"/>
              </a:rPr>
              <a:t>MODULE 2 - Lets start a CSA!</a:t>
            </a:r>
            <a:br>
              <a:rPr b="0" i="0" lang="cs-CZ" sz="1979" u="none" cap="none" strike="noStrike">
                <a:solidFill>
                  <a:srgbClr val="4C4C4C"/>
                </a:solidFill>
                <a:latin typeface="Cambria"/>
                <a:ea typeface="Cambria"/>
                <a:cs typeface="Cambria"/>
                <a:sym typeface="Cambria"/>
              </a:rPr>
            </a:br>
          </a:p>
        </p:txBody>
      </p:sp>
      <p:pic>
        <p:nvPicPr>
          <p:cNvPr descr="C:\Users\PC\Desktop\Livis eredeti képek\talicskas eredeti polos.jpg" id="89" name="Shape 89"/>
          <p:cNvPicPr preferRelativeResize="0"/>
          <p:nvPr/>
        </p:nvPicPr>
        <p:blipFill rotWithShape="1">
          <a:blip r:embed="rId4">
            <a:alphaModFix/>
          </a:blip>
          <a:srcRect b="0" l="0" r="0" t="0"/>
          <a:stretch/>
        </p:blipFill>
        <p:spPr>
          <a:xfrm>
            <a:off x="2133600" y="1905000"/>
            <a:ext cx="4724400" cy="3713768"/>
          </a:xfrm>
          <a:prstGeom prst="rect">
            <a:avLst/>
          </a:prstGeom>
          <a:noFill/>
          <a:ln>
            <a:noFill/>
          </a:ln>
        </p:spPr>
      </p:pic>
      <p:pic>
        <p:nvPicPr>
          <p:cNvPr id="90" name="Shape 90"/>
          <p:cNvPicPr preferRelativeResize="0"/>
          <p:nvPr/>
        </p:nvPicPr>
        <p:blipFill rotWithShape="1">
          <a:blip r:embed="rId5">
            <a:alphaModFix/>
          </a:blip>
          <a:srcRect b="0" l="0" r="0" t="0"/>
          <a:stretch/>
        </p:blipFill>
        <p:spPr>
          <a:xfrm>
            <a:off x="-38160" y="5638800"/>
            <a:ext cx="1726360" cy="1184758"/>
          </a:xfrm>
          <a:prstGeom prst="rect">
            <a:avLst/>
          </a:prstGeom>
          <a:noFill/>
          <a:ln>
            <a:noFill/>
          </a:ln>
        </p:spPr>
      </p:pic>
      <p:pic>
        <p:nvPicPr>
          <p:cNvPr id="91" name="Shape 91"/>
          <p:cNvPicPr preferRelativeResize="0"/>
          <p:nvPr/>
        </p:nvPicPr>
        <p:blipFill rotWithShape="1">
          <a:blip r:embed="rId6">
            <a:alphaModFix/>
          </a:blip>
          <a:srcRect b="0" l="0" r="0" t="0"/>
          <a:stretch/>
        </p:blipFill>
        <p:spPr>
          <a:xfrm>
            <a:off x="1447800" y="5791200"/>
            <a:ext cx="1400612" cy="921386"/>
          </a:xfrm>
          <a:prstGeom prst="rect">
            <a:avLst/>
          </a:prstGeom>
          <a:noFill/>
          <a:ln>
            <a:noFill/>
          </a:ln>
        </p:spPr>
      </p:pic>
      <p:pic>
        <p:nvPicPr>
          <p:cNvPr id="92" name="Shape 92"/>
          <p:cNvPicPr preferRelativeResize="0"/>
          <p:nvPr/>
        </p:nvPicPr>
        <p:blipFill rotWithShape="1">
          <a:blip r:embed="rId7">
            <a:alphaModFix/>
          </a:blip>
          <a:srcRect b="0" l="0" r="0" t="0"/>
          <a:stretch/>
        </p:blipFill>
        <p:spPr>
          <a:xfrm>
            <a:off x="4648200" y="5543998"/>
            <a:ext cx="990599" cy="1314002"/>
          </a:xfrm>
          <a:prstGeom prst="rect">
            <a:avLst/>
          </a:prstGeom>
          <a:noFill/>
          <a:ln>
            <a:noFill/>
          </a:ln>
        </p:spPr>
      </p:pic>
      <p:pic>
        <p:nvPicPr>
          <p:cNvPr id="93" name="Shape 93"/>
          <p:cNvPicPr preferRelativeResize="0"/>
          <p:nvPr/>
        </p:nvPicPr>
        <p:blipFill rotWithShape="1">
          <a:blip r:embed="rId8">
            <a:alphaModFix/>
          </a:blip>
          <a:srcRect b="0" l="0" r="0" t="0"/>
          <a:stretch/>
        </p:blipFill>
        <p:spPr>
          <a:xfrm>
            <a:off x="6096000" y="5791200"/>
            <a:ext cx="2666999" cy="774289"/>
          </a:xfrm>
          <a:prstGeom prst="rect">
            <a:avLst/>
          </a:prstGeom>
          <a:noFill/>
          <a:ln>
            <a:noFill/>
          </a:ln>
        </p:spPr>
      </p:pic>
      <p:pic>
        <p:nvPicPr>
          <p:cNvPr id="94" name="Shape 94"/>
          <p:cNvPicPr preferRelativeResize="0"/>
          <p:nvPr/>
        </p:nvPicPr>
        <p:blipFill rotWithShape="1">
          <a:blip r:embed="rId9">
            <a:alphaModFix/>
          </a:blip>
          <a:srcRect b="0" l="0" r="0" t="0"/>
          <a:stretch/>
        </p:blipFill>
        <p:spPr>
          <a:xfrm>
            <a:off x="3352800" y="5788776"/>
            <a:ext cx="9144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sp>
        <p:nvSpPr>
          <p:cNvPr id="193" name="Shape 19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Limits &amp; benefits of CSAs</a:t>
            </a:r>
          </a:p>
        </p:txBody>
      </p:sp>
      <p:pic>
        <p:nvPicPr>
          <p:cNvPr id="194" name="Shape 194"/>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sp>
        <p:nvSpPr>
          <p:cNvPr id="195" name="Shape 195"/>
          <p:cNvSpPr txBox="1"/>
          <p:nvPr>
            <p:ph idx="1" type="body"/>
          </p:nvPr>
        </p:nvSpPr>
        <p:spPr>
          <a:xfrm>
            <a:off x="457200" y="1600200"/>
            <a:ext cx="5105399" cy="4525963"/>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rgbClr val="DF661B"/>
              </a:buClr>
              <a:buSzPct val="25000"/>
              <a:buFont typeface="Arial"/>
              <a:buNone/>
            </a:pPr>
            <a:r>
              <a:rPr b="1" i="0" lang="cs-CZ" sz="2325" u="none" cap="none" strike="noStrike">
                <a:solidFill>
                  <a:srgbClr val="DF661B"/>
                </a:solidFill>
                <a:latin typeface="Cambria"/>
                <a:ea typeface="Cambria"/>
                <a:cs typeface="Cambria"/>
                <a:sym typeface="Cambria"/>
              </a:rPr>
              <a:t>BENEFITS FOR THE PRODUCERS</a:t>
            </a:r>
          </a:p>
          <a:p>
            <a:pPr indent="-342900" lvl="0" marL="342900" marR="0" rtl="0" algn="l">
              <a:lnSpc>
                <a:spcPct val="80000"/>
              </a:lnSpc>
              <a:spcBef>
                <a:spcPts val="434"/>
              </a:spcBef>
              <a:spcAft>
                <a:spcPts val="0"/>
              </a:spcAft>
              <a:buClr>
                <a:srgbClr val="595959"/>
              </a:buClr>
              <a:buSzPct val="98636"/>
              <a:buFont typeface="Arial"/>
              <a:buChar char="•"/>
            </a:pPr>
            <a:r>
              <a:rPr b="0" i="0" lang="cs-CZ" sz="2170" u="none" cap="none" strike="noStrike">
                <a:solidFill>
                  <a:srgbClr val="595959"/>
                </a:solidFill>
                <a:latin typeface="Cambria"/>
                <a:ea typeface="Cambria"/>
                <a:cs typeface="Cambria"/>
                <a:sym typeface="Cambria"/>
              </a:rPr>
              <a:t>A secure  income</a:t>
            </a:r>
          </a:p>
          <a:p>
            <a:pPr indent="-342900" lvl="0" marL="342900" marR="0" rtl="0" algn="l">
              <a:lnSpc>
                <a:spcPct val="80000"/>
              </a:lnSpc>
              <a:spcBef>
                <a:spcPts val="434"/>
              </a:spcBef>
              <a:spcAft>
                <a:spcPts val="0"/>
              </a:spcAft>
              <a:buClr>
                <a:srgbClr val="595959"/>
              </a:buClr>
              <a:buSzPct val="98636"/>
              <a:buFont typeface="Arial"/>
              <a:buChar char="•"/>
            </a:pPr>
            <a:r>
              <a:rPr b="0" i="0" lang="cs-CZ" sz="2170" u="none" cap="none" strike="noStrike">
                <a:solidFill>
                  <a:srgbClr val="595959"/>
                </a:solidFill>
                <a:latin typeface="Cambria"/>
                <a:ea typeface="Cambria"/>
                <a:cs typeface="Cambria"/>
                <a:sym typeface="Cambria"/>
              </a:rPr>
              <a:t>Fairer return for products, covering all production costs, and a fair payment of workers</a:t>
            </a:r>
          </a:p>
          <a:p>
            <a:pPr indent="-342900" lvl="0" marL="342900" marR="0" rtl="0" algn="l">
              <a:lnSpc>
                <a:spcPct val="80000"/>
              </a:lnSpc>
              <a:spcBef>
                <a:spcPts val="434"/>
              </a:spcBef>
              <a:spcAft>
                <a:spcPts val="0"/>
              </a:spcAft>
              <a:buClr>
                <a:srgbClr val="595959"/>
              </a:buClr>
              <a:buSzPct val="98636"/>
              <a:buFont typeface="Arial"/>
              <a:buChar char="•"/>
            </a:pPr>
            <a:r>
              <a:rPr b="0" i="0" lang="cs-CZ" sz="2170" u="none" cap="none" strike="noStrike">
                <a:solidFill>
                  <a:srgbClr val="595959"/>
                </a:solidFill>
                <a:latin typeface="Cambria"/>
                <a:ea typeface="Cambria"/>
                <a:cs typeface="Cambria"/>
                <a:sym typeface="Cambria"/>
              </a:rPr>
              <a:t>Increased involvement in the local community. The opportunity to respond directly to consumers’ needs</a:t>
            </a:r>
          </a:p>
          <a:p>
            <a:pPr indent="-342900" lvl="0" marL="342900" marR="0" rtl="0" algn="l">
              <a:lnSpc>
                <a:spcPct val="70000"/>
              </a:lnSpc>
              <a:spcBef>
                <a:spcPts val="434"/>
              </a:spcBef>
              <a:spcAft>
                <a:spcPts val="0"/>
              </a:spcAft>
              <a:buClr>
                <a:srgbClr val="595959"/>
              </a:buClr>
              <a:buSzPct val="98636"/>
              <a:buFont typeface="Arial"/>
              <a:buChar char="•"/>
            </a:pPr>
            <a:r>
              <a:rPr b="0" i="0" lang="cs-CZ" sz="2170" u="none" cap="none" strike="noStrike">
                <a:solidFill>
                  <a:srgbClr val="595959"/>
                </a:solidFill>
                <a:latin typeface="Cambria"/>
                <a:ea typeface="Cambria"/>
                <a:cs typeface="Cambria"/>
                <a:sym typeface="Cambria"/>
              </a:rPr>
              <a:t>Less administration activities, assistance in planning  and farm activity</a:t>
            </a:r>
          </a:p>
          <a:p>
            <a:pPr indent="-342900" lvl="0" marL="342900" marR="0" rtl="0" algn="l">
              <a:lnSpc>
                <a:spcPct val="70000"/>
              </a:lnSpc>
              <a:spcBef>
                <a:spcPts val="434"/>
              </a:spcBef>
              <a:spcAft>
                <a:spcPts val="0"/>
              </a:spcAft>
              <a:buClr>
                <a:srgbClr val="595959"/>
              </a:buClr>
              <a:buSzPct val="98636"/>
              <a:buFont typeface="Arial"/>
              <a:buChar char="•"/>
            </a:pPr>
            <a:r>
              <a:rPr b="0" i="0" lang="cs-CZ" sz="2170" u="none" cap="none" strike="noStrike">
                <a:solidFill>
                  <a:srgbClr val="595959"/>
                </a:solidFill>
                <a:latin typeface="Cambria"/>
                <a:ea typeface="Cambria"/>
                <a:cs typeface="Cambria"/>
                <a:sym typeface="Cambria"/>
              </a:rPr>
              <a:t>Sharing the risks of farming with the</a:t>
            </a:r>
          </a:p>
          <a:p>
            <a:pPr indent="-342900" lvl="0" marL="342900" marR="0" rtl="0" algn="l">
              <a:lnSpc>
                <a:spcPct val="70000"/>
              </a:lnSpc>
              <a:spcBef>
                <a:spcPts val="434"/>
              </a:spcBef>
              <a:spcAft>
                <a:spcPts val="0"/>
              </a:spcAft>
              <a:buClr>
                <a:srgbClr val="595959"/>
              </a:buClr>
              <a:buSzPct val="98636"/>
              <a:buFont typeface="Arial"/>
              <a:buChar char="•"/>
            </a:pPr>
            <a:r>
              <a:rPr b="0" i="0" lang="cs-CZ" sz="2170" u="none" cap="none" strike="noStrike">
                <a:solidFill>
                  <a:srgbClr val="595959"/>
                </a:solidFill>
                <a:latin typeface="Cambria"/>
                <a:ea typeface="Cambria"/>
                <a:cs typeface="Cambria"/>
                <a:sym typeface="Cambria"/>
              </a:rPr>
              <a:t>community</a:t>
            </a:r>
          </a:p>
          <a:p>
            <a:pPr indent="-342900" lvl="0" marL="342900" marR="0" rtl="0" algn="l">
              <a:lnSpc>
                <a:spcPct val="70000"/>
              </a:lnSpc>
              <a:spcBef>
                <a:spcPts val="434"/>
              </a:spcBef>
              <a:spcAft>
                <a:spcPts val="0"/>
              </a:spcAft>
              <a:buClr>
                <a:srgbClr val="595959"/>
              </a:buClr>
              <a:buSzPct val="98636"/>
              <a:buFont typeface="Arial"/>
              <a:buChar char="•"/>
            </a:pPr>
            <a:r>
              <a:rPr b="0" i="0" lang="cs-CZ" sz="2170" u="none" cap="none" strike="noStrike">
                <a:solidFill>
                  <a:srgbClr val="595959"/>
                </a:solidFill>
                <a:latin typeface="Cambria"/>
                <a:ea typeface="Cambria"/>
                <a:cs typeface="Cambria"/>
                <a:sym typeface="Cambria"/>
              </a:rPr>
              <a:t>Autonomy in land management.</a:t>
            </a:r>
          </a:p>
          <a:p>
            <a:pPr indent="-342900" lvl="0" marL="342900" marR="0" rtl="0" algn="l">
              <a:lnSpc>
                <a:spcPct val="70000"/>
              </a:lnSpc>
              <a:spcBef>
                <a:spcPts val="434"/>
              </a:spcBef>
              <a:spcAft>
                <a:spcPts val="0"/>
              </a:spcAft>
              <a:buClr>
                <a:srgbClr val="595959"/>
              </a:buClr>
              <a:buSzPct val="98636"/>
              <a:buFont typeface="Arial"/>
              <a:buChar char="•"/>
            </a:pPr>
            <a:r>
              <a:rPr b="0" i="0" lang="cs-CZ" sz="2170" u="none" cap="none" strike="noStrike">
                <a:solidFill>
                  <a:srgbClr val="595959"/>
                </a:solidFill>
                <a:latin typeface="Cambria"/>
                <a:ea typeface="Cambria"/>
                <a:cs typeface="Cambria"/>
                <a:sym typeface="Cambria"/>
              </a:rPr>
              <a:t>More spare time</a:t>
            </a:r>
          </a:p>
          <a:p>
            <a:pPr indent="-342900" lvl="0" marL="342900" marR="0" rtl="0" algn="l">
              <a:lnSpc>
                <a:spcPct val="80000"/>
              </a:lnSpc>
              <a:spcBef>
                <a:spcPts val="496"/>
              </a:spcBef>
              <a:buClr>
                <a:schemeClr val="dk1"/>
              </a:buClr>
              <a:buSzPct val="25000"/>
              <a:buFont typeface="Arial"/>
              <a:buNone/>
            </a:pPr>
            <a:r>
              <a:t/>
            </a:r>
            <a:endParaRPr b="0" i="0" sz="2480" u="none" cap="none" strike="noStrike">
              <a:solidFill>
                <a:schemeClr val="dk1"/>
              </a:solidFill>
              <a:latin typeface="Calibri"/>
              <a:ea typeface="Calibri"/>
              <a:cs typeface="Calibri"/>
              <a:sym typeface="Calibri"/>
            </a:endParaRPr>
          </a:p>
        </p:txBody>
      </p:sp>
      <p:pic>
        <p:nvPicPr>
          <p:cNvPr id="196" name="Shape 196"/>
          <p:cNvPicPr preferRelativeResize="0"/>
          <p:nvPr/>
        </p:nvPicPr>
        <p:blipFill rotWithShape="1">
          <a:blip r:embed="rId5">
            <a:alphaModFix/>
          </a:blip>
          <a:srcRect b="0" l="0" r="0" t="0"/>
          <a:stretch/>
        </p:blipFill>
        <p:spPr>
          <a:xfrm>
            <a:off x="5867400" y="1524000"/>
            <a:ext cx="2781300" cy="4452519"/>
          </a:xfrm>
          <a:prstGeom prst="rect">
            <a:avLst/>
          </a:prstGeom>
          <a:noFill/>
          <a:ln>
            <a:noFill/>
          </a:ln>
        </p:spPr>
      </p:pic>
      <p:sp>
        <p:nvSpPr>
          <p:cNvPr id="197" name="Shape 19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pic>
        <p:nvPicPr>
          <p:cNvPr id="203" name="Shape 203"/>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sp>
        <p:nvSpPr>
          <p:cNvPr id="204" name="Shape 204"/>
          <p:cNvSpPr txBox="1"/>
          <p:nvPr>
            <p:ph idx="1" type="body"/>
          </p:nvPr>
        </p:nvSpPr>
        <p:spPr>
          <a:xfrm>
            <a:off x="457200" y="1295400"/>
            <a:ext cx="5105399" cy="48767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None/>
            </a:pPr>
            <a:r>
              <a:t/>
            </a:r>
            <a:endParaRPr b="0" i="0" sz="1500" u="none" cap="none" strike="noStrike">
              <a:solidFill>
                <a:srgbClr val="595959"/>
              </a:solidFill>
              <a:latin typeface="Cambria"/>
              <a:ea typeface="Cambria"/>
              <a:cs typeface="Cambria"/>
              <a:sym typeface="Cambria"/>
            </a:endParaRPr>
          </a:p>
          <a:p>
            <a:pPr indent="0" lvl="0" marL="0" marR="0" rtl="0" algn="l">
              <a:lnSpc>
                <a:spcPct val="70000"/>
              </a:lnSpc>
              <a:spcBef>
                <a:spcPts val="1000"/>
              </a:spcBef>
              <a:spcAft>
                <a:spcPts val="0"/>
              </a:spcAft>
              <a:buClr>
                <a:srgbClr val="37AB37"/>
              </a:buClr>
              <a:buSzPct val="25000"/>
              <a:buFont typeface="Arial"/>
              <a:buNone/>
            </a:pPr>
            <a:r>
              <a:rPr b="1" i="0" lang="cs-CZ" sz="2500" u="none" cap="none" strike="noStrike">
                <a:solidFill>
                  <a:srgbClr val="37AB37"/>
                </a:solidFill>
                <a:latin typeface="Cambria"/>
                <a:ea typeface="Cambria"/>
                <a:cs typeface="Cambria"/>
                <a:sym typeface="Cambria"/>
              </a:rPr>
              <a:t>PREPARATORY PHASE</a:t>
            </a:r>
          </a:p>
          <a:p>
            <a:pPr indent="-212725" lvl="0" marL="212725" marR="0" rtl="0" algn="l">
              <a:lnSpc>
                <a:spcPct val="100000"/>
              </a:lnSpc>
              <a:spcBef>
                <a:spcPts val="425"/>
              </a:spcBef>
              <a:spcAft>
                <a:spcPts val="0"/>
              </a:spcAft>
              <a:buClr>
                <a:srgbClr val="595959"/>
              </a:buClr>
              <a:buSzPct val="45535"/>
              <a:buFont typeface="Arial"/>
              <a:buChar char="•"/>
            </a:pPr>
            <a:r>
              <a:rPr b="0" i="0" lang="cs-CZ" sz="2125" u="none" cap="none" strike="noStrike">
                <a:solidFill>
                  <a:srgbClr val="595959"/>
                </a:solidFill>
                <a:latin typeface="Cambria"/>
                <a:ea typeface="Cambria"/>
                <a:cs typeface="Cambria"/>
                <a:sym typeface="Cambria"/>
              </a:rPr>
              <a:t>Producer's or consumer's initiative for </a:t>
            </a:r>
            <a:r>
              <a:rPr b="1" i="0" lang="cs-CZ" sz="2125" u="none" cap="none" strike="noStrike">
                <a:solidFill>
                  <a:srgbClr val="595959"/>
                </a:solidFill>
                <a:latin typeface="Cambria"/>
                <a:ea typeface="Cambria"/>
                <a:cs typeface="Cambria"/>
                <a:sym typeface="Cambria"/>
              </a:rPr>
              <a:t>matching needs</a:t>
            </a:r>
            <a:r>
              <a:rPr b="0" i="0" lang="cs-CZ" sz="2125" u="none" cap="none" strike="noStrike">
                <a:solidFill>
                  <a:srgbClr val="595959"/>
                </a:solidFill>
                <a:latin typeface="Cambria"/>
                <a:ea typeface="Cambria"/>
                <a:cs typeface="Cambria"/>
                <a:sym typeface="Cambria"/>
              </a:rPr>
              <a:t>:  find your first partner (a farmer or a consumer)</a:t>
            </a:r>
          </a:p>
          <a:p>
            <a:pPr indent="-212725" lvl="0" marL="212725" marR="0" rtl="0" algn="l">
              <a:lnSpc>
                <a:spcPct val="100000"/>
              </a:lnSpc>
              <a:spcBef>
                <a:spcPts val="425"/>
              </a:spcBef>
              <a:spcAft>
                <a:spcPts val="0"/>
              </a:spcAft>
              <a:buClr>
                <a:srgbClr val="595959"/>
              </a:buClr>
              <a:buSzPct val="45535"/>
              <a:buFont typeface="Arial"/>
              <a:buChar char="•"/>
            </a:pPr>
            <a:r>
              <a:rPr b="0" i="0" lang="cs-CZ" sz="2125" u="none" cap="none" strike="noStrike">
                <a:solidFill>
                  <a:srgbClr val="595959"/>
                </a:solidFill>
                <a:latin typeface="Cambria"/>
                <a:ea typeface="Cambria"/>
                <a:cs typeface="Cambria"/>
                <a:sym typeface="Cambria"/>
              </a:rPr>
              <a:t>Help </a:t>
            </a:r>
            <a:r>
              <a:rPr b="1" i="0" lang="cs-CZ" sz="2125" u="none" cap="none" strike="noStrike">
                <a:solidFill>
                  <a:srgbClr val="595959"/>
                </a:solidFill>
                <a:latin typeface="Cambria"/>
                <a:ea typeface="Cambria"/>
                <a:cs typeface="Cambria"/>
                <a:sym typeface="Cambria"/>
              </a:rPr>
              <a:t>to  form the core group </a:t>
            </a:r>
            <a:r>
              <a:rPr b="0" i="0" lang="cs-CZ" sz="2125" u="none" cap="none" strike="noStrike">
                <a:solidFill>
                  <a:srgbClr val="595959"/>
                </a:solidFill>
                <a:latin typeface="Cambria"/>
                <a:ea typeface="Cambria"/>
                <a:cs typeface="Cambria"/>
                <a:sym typeface="Cambria"/>
              </a:rPr>
              <a:t>of consumers</a:t>
            </a:r>
          </a:p>
          <a:p>
            <a:pPr indent="-212725" lvl="0" marL="212725" marR="0" rtl="0" algn="l">
              <a:lnSpc>
                <a:spcPct val="100000"/>
              </a:lnSpc>
              <a:spcBef>
                <a:spcPts val="425"/>
              </a:spcBef>
              <a:spcAft>
                <a:spcPts val="0"/>
              </a:spcAft>
              <a:buClr>
                <a:srgbClr val="595959"/>
              </a:buClr>
              <a:buSzPct val="45535"/>
              <a:buFont typeface="Arial"/>
              <a:buChar char="•"/>
            </a:pPr>
            <a:r>
              <a:rPr b="1" i="0" lang="cs-CZ" sz="2125" u="none" cap="none" strike="noStrike">
                <a:solidFill>
                  <a:srgbClr val="595959"/>
                </a:solidFill>
                <a:latin typeface="Cambria"/>
                <a:ea typeface="Cambria"/>
                <a:cs typeface="Cambria"/>
                <a:sym typeface="Cambria"/>
              </a:rPr>
              <a:t>Discuss variety of the products and quantities </a:t>
            </a:r>
            <a:r>
              <a:rPr b="0" i="0" lang="cs-CZ" sz="2125" u="none" cap="none" strike="noStrike">
                <a:solidFill>
                  <a:srgbClr val="595959"/>
                </a:solidFill>
                <a:latin typeface="Cambria"/>
                <a:ea typeface="Cambria"/>
                <a:cs typeface="Cambria"/>
                <a:sym typeface="Cambria"/>
              </a:rPr>
              <a:t>- the decision is taken together by consumers and producer </a:t>
            </a:r>
          </a:p>
          <a:p>
            <a:pPr indent="-212725" lvl="0" marL="212725" marR="0" rtl="0" algn="l">
              <a:lnSpc>
                <a:spcPct val="100000"/>
              </a:lnSpc>
              <a:spcBef>
                <a:spcPts val="425"/>
              </a:spcBef>
              <a:buClr>
                <a:srgbClr val="595959"/>
              </a:buClr>
              <a:buSzPct val="45535"/>
              <a:buFont typeface="Arial"/>
              <a:buChar char="•"/>
            </a:pPr>
            <a:r>
              <a:rPr b="1" i="0" lang="cs-CZ" sz="2125" u="none" cap="none" strike="noStrike">
                <a:solidFill>
                  <a:srgbClr val="595959"/>
                </a:solidFill>
                <a:latin typeface="Cambria"/>
                <a:ea typeface="Cambria"/>
                <a:cs typeface="Cambria"/>
                <a:sym typeface="Cambria"/>
              </a:rPr>
              <a:t>Define the budget. </a:t>
            </a:r>
            <a:r>
              <a:rPr b="0" i="0" lang="cs-CZ" sz="2125" u="none" cap="none" strike="noStrike">
                <a:solidFill>
                  <a:srgbClr val="595959"/>
                </a:solidFill>
                <a:latin typeface="Cambria"/>
                <a:ea typeface="Cambria"/>
                <a:cs typeface="Cambria"/>
                <a:sym typeface="Cambria"/>
              </a:rPr>
              <a:t>This should account for all the costs (labour, seeds, organic fertilizators, energy,  transportation, investments etc.)</a:t>
            </a:r>
          </a:p>
        </p:txBody>
      </p:sp>
      <p:sp>
        <p:nvSpPr>
          <p:cNvPr id="205" name="Shape 20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Let’s start a CSAs!</a:t>
            </a:r>
          </a:p>
        </p:txBody>
      </p:sp>
      <p:pic>
        <p:nvPicPr>
          <p:cNvPr descr="C:\Users\PC\Desktop\Livis eredeti képek\kerdesek.jpg" id="206" name="Shape 206"/>
          <p:cNvPicPr preferRelativeResize="0"/>
          <p:nvPr/>
        </p:nvPicPr>
        <p:blipFill rotWithShape="1">
          <a:blip r:embed="rId5">
            <a:alphaModFix/>
          </a:blip>
          <a:srcRect b="0" l="0" r="0" t="0"/>
          <a:stretch/>
        </p:blipFill>
        <p:spPr>
          <a:xfrm>
            <a:off x="6019800" y="1295400"/>
            <a:ext cx="2743199" cy="4931323"/>
          </a:xfrm>
          <a:prstGeom prst="rect">
            <a:avLst/>
          </a:prstGeom>
          <a:noFill/>
          <a:ln>
            <a:noFill/>
          </a:ln>
        </p:spPr>
      </p:pic>
      <p:sp>
        <p:nvSpPr>
          <p:cNvPr id="207" name="Shape 20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pic>
        <p:nvPicPr>
          <p:cNvPr id="213" name="Shape 213"/>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sp>
        <p:nvSpPr>
          <p:cNvPr id="214" name="Shape 214"/>
          <p:cNvSpPr txBox="1"/>
          <p:nvPr>
            <p:ph idx="1" type="body"/>
          </p:nvPr>
        </p:nvSpPr>
        <p:spPr>
          <a:xfrm>
            <a:off x="457200" y="1295400"/>
            <a:ext cx="4876799"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96000"/>
              <a:buFont typeface="Arial"/>
              <a:buNone/>
            </a:pPr>
            <a:r>
              <a:t/>
            </a:r>
            <a:endParaRPr b="0" i="0" sz="960" u="none" cap="none" strike="noStrike">
              <a:solidFill>
                <a:srgbClr val="595959"/>
              </a:solidFill>
              <a:latin typeface="Cambria"/>
              <a:ea typeface="Cambria"/>
              <a:cs typeface="Cambria"/>
              <a:sym typeface="Cambria"/>
            </a:endParaRPr>
          </a:p>
          <a:p>
            <a:pPr indent="-212725" lvl="0" marL="212725" marR="0" rtl="0" algn="l">
              <a:lnSpc>
                <a:spcPct val="130000"/>
              </a:lnSpc>
              <a:spcBef>
                <a:spcPts val="560"/>
              </a:spcBef>
              <a:spcAft>
                <a:spcPts val="0"/>
              </a:spcAft>
              <a:buClr>
                <a:srgbClr val="37AB37"/>
              </a:buClr>
              <a:buSzPct val="25000"/>
              <a:buFont typeface="Arial"/>
              <a:buNone/>
            </a:pPr>
            <a:r>
              <a:rPr b="1" i="0" lang="cs-CZ" sz="2800" u="none" cap="none" strike="noStrike">
                <a:solidFill>
                  <a:srgbClr val="37AB37"/>
                </a:solidFill>
                <a:latin typeface="Cambria"/>
                <a:ea typeface="Cambria"/>
                <a:cs typeface="Cambria"/>
                <a:sym typeface="Cambria"/>
              </a:rPr>
              <a:t>IMPLEMENTATION PHASE</a:t>
            </a:r>
          </a:p>
          <a:p>
            <a:pPr indent="-212725" lvl="0" marL="212725" marR="0" rtl="0" algn="l">
              <a:lnSpc>
                <a:spcPct val="100000"/>
              </a:lnSpc>
              <a:spcBef>
                <a:spcPts val="480"/>
              </a:spcBef>
              <a:spcAft>
                <a:spcPts val="0"/>
              </a:spcAft>
              <a:buClr>
                <a:srgbClr val="595959"/>
              </a:buClr>
              <a:buSzPct val="45000"/>
              <a:buFont typeface="Calibri"/>
              <a:buChar char="•"/>
            </a:pPr>
            <a:r>
              <a:rPr b="1" i="0" lang="cs-CZ" sz="2400" u="none" cap="none" strike="noStrike">
                <a:solidFill>
                  <a:srgbClr val="595959"/>
                </a:solidFill>
                <a:latin typeface="Cambria"/>
                <a:ea typeface="Cambria"/>
                <a:cs typeface="Cambria"/>
                <a:sym typeface="Cambria"/>
              </a:rPr>
              <a:t>Adopt the budget </a:t>
            </a:r>
            <a:r>
              <a:rPr b="0" i="0" lang="cs-CZ" sz="2400" u="none" cap="none" strike="noStrike">
                <a:solidFill>
                  <a:srgbClr val="595959"/>
                </a:solidFill>
                <a:latin typeface="Cambria"/>
                <a:ea typeface="Cambria"/>
                <a:cs typeface="Cambria"/>
                <a:sym typeface="Cambria"/>
              </a:rPr>
              <a:t>in a larger meeting of partners</a:t>
            </a:r>
          </a:p>
          <a:p>
            <a:pPr indent="-212725" lvl="0" marL="212725" marR="0" rtl="0" algn="l">
              <a:lnSpc>
                <a:spcPct val="100000"/>
              </a:lnSpc>
              <a:spcBef>
                <a:spcPts val="480"/>
              </a:spcBef>
              <a:spcAft>
                <a:spcPts val="0"/>
              </a:spcAft>
              <a:buClr>
                <a:srgbClr val="595959"/>
              </a:buClr>
              <a:buSzPct val="45000"/>
              <a:buFont typeface="Calibri"/>
              <a:buChar char="•"/>
            </a:pPr>
            <a:r>
              <a:rPr b="1" i="0" lang="cs-CZ" sz="2400" u="none" cap="none" strike="noStrike">
                <a:solidFill>
                  <a:srgbClr val="595959"/>
                </a:solidFill>
                <a:latin typeface="Cambria"/>
                <a:ea typeface="Cambria"/>
                <a:cs typeface="Cambria"/>
                <a:sym typeface="Cambria"/>
              </a:rPr>
              <a:t>Prepare the contract</a:t>
            </a:r>
            <a:r>
              <a:rPr b="0" i="0" lang="cs-CZ" sz="2400" u="none" cap="none" strike="noStrike">
                <a:solidFill>
                  <a:srgbClr val="595959"/>
                </a:solidFill>
                <a:latin typeface="Cambria"/>
                <a:ea typeface="Cambria"/>
                <a:cs typeface="Cambria"/>
                <a:sym typeface="Cambria"/>
              </a:rPr>
              <a:t> (if it is the case).</a:t>
            </a:r>
          </a:p>
          <a:p>
            <a:pPr indent="-212725" lvl="0" marL="212725" marR="0" rtl="0" algn="l">
              <a:lnSpc>
                <a:spcPct val="100000"/>
              </a:lnSpc>
              <a:spcBef>
                <a:spcPts val="480"/>
              </a:spcBef>
              <a:spcAft>
                <a:spcPts val="0"/>
              </a:spcAft>
              <a:buClr>
                <a:srgbClr val="595959"/>
              </a:buClr>
              <a:buSzPct val="45000"/>
              <a:buFont typeface="Calibri"/>
              <a:buChar char="•"/>
            </a:pPr>
            <a:r>
              <a:rPr b="1" i="0" lang="cs-CZ" sz="2400" u="none" cap="none" strike="noStrike">
                <a:solidFill>
                  <a:srgbClr val="595959"/>
                </a:solidFill>
                <a:latin typeface="Cambria"/>
                <a:ea typeface="Cambria"/>
                <a:cs typeface="Cambria"/>
                <a:sym typeface="Cambria"/>
              </a:rPr>
              <a:t>Advertise</a:t>
            </a:r>
            <a:r>
              <a:rPr b="0" i="0" lang="cs-CZ" sz="2400" u="none" cap="none" strike="noStrike">
                <a:solidFill>
                  <a:srgbClr val="595959"/>
                </a:solidFill>
                <a:latin typeface="Cambria"/>
                <a:ea typeface="Cambria"/>
                <a:cs typeface="Cambria"/>
                <a:sym typeface="Cambria"/>
              </a:rPr>
              <a:t> the partnership</a:t>
            </a:r>
          </a:p>
          <a:p>
            <a:pPr indent="-212725" lvl="0" marL="212725" marR="0" rtl="0" algn="l">
              <a:lnSpc>
                <a:spcPct val="100000"/>
              </a:lnSpc>
              <a:spcBef>
                <a:spcPts val="480"/>
              </a:spcBef>
              <a:spcAft>
                <a:spcPts val="0"/>
              </a:spcAft>
              <a:buClr>
                <a:srgbClr val="595959"/>
              </a:buClr>
              <a:buSzPct val="45000"/>
              <a:buFont typeface="Calibri"/>
              <a:buChar char="•"/>
            </a:pPr>
            <a:r>
              <a:rPr b="0" i="0" lang="cs-CZ" sz="2400" u="none" cap="none" strike="noStrike">
                <a:solidFill>
                  <a:srgbClr val="595959"/>
                </a:solidFill>
                <a:latin typeface="Cambria"/>
                <a:ea typeface="Cambria"/>
                <a:cs typeface="Cambria"/>
                <a:sym typeface="Cambria"/>
              </a:rPr>
              <a:t>(For consumers) </a:t>
            </a:r>
            <a:r>
              <a:rPr b="1" i="0" lang="cs-CZ" sz="2400" u="none" cap="none" strike="noStrike">
                <a:solidFill>
                  <a:srgbClr val="595959"/>
                </a:solidFill>
                <a:latin typeface="Cambria"/>
                <a:ea typeface="Cambria"/>
                <a:cs typeface="Cambria"/>
                <a:sym typeface="Cambria"/>
              </a:rPr>
              <a:t>Monitor</a:t>
            </a:r>
            <a:r>
              <a:rPr b="0" i="0" lang="cs-CZ" sz="2400" u="none" cap="none" strike="noStrike">
                <a:solidFill>
                  <a:srgbClr val="595959"/>
                </a:solidFill>
                <a:latin typeface="Cambria"/>
                <a:ea typeface="Cambria"/>
                <a:cs typeface="Cambria"/>
                <a:sym typeface="Cambria"/>
              </a:rPr>
              <a:t> farm activity, organise </a:t>
            </a:r>
            <a:r>
              <a:rPr b="1" i="0" lang="cs-CZ" sz="2400" u="none" cap="none" strike="noStrike">
                <a:solidFill>
                  <a:srgbClr val="595959"/>
                </a:solidFill>
                <a:latin typeface="Cambria"/>
                <a:ea typeface="Cambria"/>
                <a:cs typeface="Cambria"/>
                <a:sym typeface="Cambria"/>
              </a:rPr>
              <a:t>regular visits </a:t>
            </a:r>
            <a:r>
              <a:rPr b="0" i="0" lang="cs-CZ" sz="2400" u="none" cap="none" strike="noStrike">
                <a:solidFill>
                  <a:srgbClr val="595959"/>
                </a:solidFill>
                <a:latin typeface="Cambria"/>
                <a:ea typeface="Cambria"/>
                <a:cs typeface="Cambria"/>
                <a:sym typeface="Cambria"/>
              </a:rPr>
              <a:t>to the farm.</a:t>
            </a:r>
          </a:p>
          <a:p>
            <a:pPr indent="-212725" lvl="0" marL="212725" marR="0" rtl="0" algn="l">
              <a:lnSpc>
                <a:spcPct val="100000"/>
              </a:lnSpc>
              <a:spcBef>
                <a:spcPts val="480"/>
              </a:spcBef>
              <a:buClr>
                <a:srgbClr val="595959"/>
              </a:buClr>
              <a:buSzPct val="45000"/>
              <a:buFont typeface="Calibri"/>
              <a:buChar char="•"/>
            </a:pPr>
            <a:r>
              <a:rPr b="0" i="0" lang="cs-CZ" sz="2400" u="none" cap="none" strike="noStrike">
                <a:solidFill>
                  <a:srgbClr val="595959"/>
                </a:solidFill>
                <a:latin typeface="Cambria"/>
                <a:ea typeface="Cambria"/>
                <a:cs typeface="Cambria"/>
                <a:sym typeface="Cambria"/>
              </a:rPr>
              <a:t>Organise </a:t>
            </a:r>
            <a:r>
              <a:rPr b="1" i="0" lang="cs-CZ" sz="2400" u="none" cap="none" strike="noStrike">
                <a:solidFill>
                  <a:srgbClr val="595959"/>
                </a:solidFill>
                <a:latin typeface="Cambria"/>
                <a:ea typeface="Cambria"/>
                <a:cs typeface="Cambria"/>
                <a:sym typeface="Cambria"/>
              </a:rPr>
              <a:t>weekly distributions</a:t>
            </a:r>
          </a:p>
        </p:txBody>
      </p:sp>
      <p:sp>
        <p:nvSpPr>
          <p:cNvPr id="215" name="Shape 21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Let’s start a CSAs!</a:t>
            </a:r>
          </a:p>
        </p:txBody>
      </p:sp>
      <p:pic>
        <p:nvPicPr>
          <p:cNvPr descr="C:\Users\PC\Desktop\Livis eredeti képek\gazda gereblyevel.jpg" id="216" name="Shape 216"/>
          <p:cNvPicPr preferRelativeResize="0"/>
          <p:nvPr/>
        </p:nvPicPr>
        <p:blipFill rotWithShape="1">
          <a:blip r:embed="rId5">
            <a:alphaModFix/>
          </a:blip>
          <a:srcRect b="0" l="0" r="0" t="0"/>
          <a:stretch/>
        </p:blipFill>
        <p:spPr>
          <a:xfrm>
            <a:off x="5638800" y="1295400"/>
            <a:ext cx="3252007" cy="4917098"/>
          </a:xfrm>
          <a:prstGeom prst="rect">
            <a:avLst/>
          </a:prstGeom>
          <a:noFill/>
          <a:ln>
            <a:noFill/>
          </a:ln>
        </p:spPr>
      </p:pic>
      <p:sp>
        <p:nvSpPr>
          <p:cNvPr id="217" name="Shape 21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pic>
        <p:nvPicPr>
          <p:cNvPr id="223" name="Shape 223"/>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pic>
        <p:nvPicPr>
          <p:cNvPr descr="C:\Users\PC\Desktop\Livis eredeti képek\gyerekes.jpg" id="224" name="Shape 224"/>
          <p:cNvPicPr preferRelativeResize="0"/>
          <p:nvPr/>
        </p:nvPicPr>
        <p:blipFill rotWithShape="1">
          <a:blip r:embed="rId5">
            <a:alphaModFix/>
          </a:blip>
          <a:srcRect b="0" l="0" r="0" t="0"/>
          <a:stretch/>
        </p:blipFill>
        <p:spPr>
          <a:xfrm>
            <a:off x="1143000" y="2133600"/>
            <a:ext cx="6988750" cy="3907933"/>
          </a:xfrm>
          <a:prstGeom prst="rect">
            <a:avLst/>
          </a:prstGeom>
          <a:noFill/>
          <a:ln>
            <a:noFill/>
          </a:ln>
        </p:spPr>
      </p:pic>
      <p:sp>
        <p:nvSpPr>
          <p:cNvPr id="225" name="Shape 225"/>
          <p:cNvSpPr txBox="1"/>
          <p:nvPr>
            <p:ph type="title"/>
          </p:nvPr>
        </p:nvSpPr>
        <p:spPr>
          <a:xfrm>
            <a:off x="457200" y="274637"/>
            <a:ext cx="8229600" cy="1782762"/>
          </a:xfrm>
          <a:prstGeom prst="rect">
            <a:avLst/>
          </a:prstGeom>
          <a:noFill/>
          <a:ln>
            <a:noFill/>
          </a:ln>
        </p:spPr>
        <p:txBody>
          <a:bodyPr anchorCtr="0" anchor="ctr" bIns="45700" lIns="91425" rIns="91425" tIns="45700">
            <a:noAutofit/>
          </a:bodyPr>
          <a:lstStyle/>
          <a:p>
            <a:pPr indent="0" lvl="0" marL="0" marR="0" rtl="0" algn="ctr">
              <a:spcBef>
                <a:spcPts val="0"/>
              </a:spcBef>
              <a:buClr>
                <a:srgbClr val="595959"/>
              </a:buClr>
              <a:buSzPct val="25000"/>
              <a:buFont typeface="Cambria"/>
              <a:buNone/>
            </a:pPr>
            <a:r>
              <a:rPr b="1" i="1" lang="cs-CZ" sz="3959" u="none" cap="none" strike="noStrike">
                <a:solidFill>
                  <a:srgbClr val="595959"/>
                </a:solidFill>
                <a:latin typeface="Cambria"/>
                <a:ea typeface="Cambria"/>
                <a:cs typeface="Cambria"/>
                <a:sym typeface="Cambria"/>
              </a:rPr>
              <a:t>Meanwhile, spend as much quality time as you can on the farm!</a:t>
            </a:r>
          </a:p>
        </p:txBody>
      </p:sp>
      <p:sp>
        <p:nvSpPr>
          <p:cNvPr id="226" name="Shape 226"/>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595959"/>
              </a:buClr>
              <a:buSzPct val="25000"/>
              <a:buFont typeface="Cambria"/>
              <a:buNone/>
            </a:pPr>
            <a:r>
              <a:rPr b="1" i="0" lang="cs-CZ" sz="4400" u="none" cap="none" strike="noStrike">
                <a:solidFill>
                  <a:srgbClr val="595959"/>
                </a:solidFill>
                <a:latin typeface="Cambria"/>
                <a:ea typeface="Cambria"/>
                <a:cs typeface="Cambria"/>
                <a:sym typeface="Cambria"/>
              </a:rPr>
              <a:t>Tools used in starting a CSA</a:t>
            </a:r>
          </a:p>
        </p:txBody>
      </p:sp>
      <p:sp>
        <p:nvSpPr>
          <p:cNvPr id="232" name="Shape 232"/>
          <p:cNvSpPr txBox="1"/>
          <p:nvPr>
            <p:ph idx="1" type="body"/>
          </p:nvPr>
        </p:nvSpPr>
        <p:spPr>
          <a:xfrm>
            <a:off x="457200" y="1600200"/>
            <a:ext cx="5029199" cy="4800600"/>
          </a:xfrm>
          <a:prstGeom prst="rect">
            <a:avLst/>
          </a:prstGeom>
          <a:noFill/>
          <a:ln>
            <a:noFill/>
          </a:ln>
        </p:spPr>
        <p:txBody>
          <a:bodyPr anchorCtr="0" anchor="t" bIns="45700" lIns="91425" rIns="91425" tIns="45700">
            <a:noAutofit/>
          </a:bodyPr>
          <a:lstStyle/>
          <a:p>
            <a:pPr indent="-212725" lvl="0" marL="212725" marR="0" rtl="0" algn="l">
              <a:spcBef>
                <a:spcPts val="0"/>
              </a:spcBef>
              <a:spcAft>
                <a:spcPts val="0"/>
              </a:spcAft>
              <a:buClr>
                <a:srgbClr val="595959"/>
              </a:buClr>
              <a:buSzPct val="45000"/>
              <a:buFont typeface="Noto Sans Symbols"/>
              <a:buChar char="●"/>
            </a:pPr>
            <a:r>
              <a:rPr b="1" i="0" lang="cs-CZ" sz="2400" u="none" cap="none" strike="noStrike">
                <a:solidFill>
                  <a:srgbClr val="595959"/>
                </a:solidFill>
                <a:latin typeface="Cambria"/>
                <a:ea typeface="Cambria"/>
                <a:cs typeface="Cambria"/>
                <a:sym typeface="Cambria"/>
              </a:rPr>
              <a:t>Questionnaire</a:t>
            </a:r>
            <a:r>
              <a:rPr b="0" i="0" lang="cs-CZ" sz="2400" u="none" cap="none" strike="noStrike">
                <a:solidFill>
                  <a:srgbClr val="595959"/>
                </a:solidFill>
                <a:latin typeface="Cambria"/>
                <a:ea typeface="Cambria"/>
                <a:cs typeface="Cambria"/>
                <a:sym typeface="Cambria"/>
              </a:rPr>
              <a:t> to evaluate the farm</a:t>
            </a:r>
          </a:p>
          <a:p>
            <a:pPr indent="-212725" lvl="0" marL="212725" marR="0" rtl="0" algn="l">
              <a:spcBef>
                <a:spcPts val="480"/>
              </a:spcBef>
              <a:spcAft>
                <a:spcPts val="0"/>
              </a:spcAft>
              <a:buClr>
                <a:srgbClr val="595959"/>
              </a:buClr>
              <a:buSzPct val="45000"/>
              <a:buFont typeface="Noto Sans Symbols"/>
              <a:buChar char="●"/>
            </a:pPr>
            <a:r>
              <a:rPr b="1" i="0" lang="cs-CZ" sz="2400" u="none" cap="none" strike="noStrike">
                <a:solidFill>
                  <a:srgbClr val="595959"/>
                </a:solidFill>
                <a:latin typeface="Cambria"/>
                <a:ea typeface="Cambria"/>
                <a:cs typeface="Cambria"/>
                <a:sym typeface="Cambria"/>
              </a:rPr>
              <a:t>Budget</a:t>
            </a:r>
          </a:p>
          <a:p>
            <a:pPr indent="-212725" lvl="0" marL="212725" marR="0" rtl="0" algn="l">
              <a:spcBef>
                <a:spcPts val="480"/>
              </a:spcBef>
              <a:spcAft>
                <a:spcPts val="0"/>
              </a:spcAft>
              <a:buClr>
                <a:srgbClr val="595959"/>
              </a:buClr>
              <a:buSzPct val="45000"/>
              <a:buFont typeface="Noto Sans Symbols"/>
              <a:buChar char="●"/>
            </a:pPr>
            <a:r>
              <a:rPr b="1" i="0" lang="cs-CZ" sz="2400" u="none" cap="none" strike="noStrike">
                <a:solidFill>
                  <a:srgbClr val="595959"/>
                </a:solidFill>
                <a:latin typeface="Cambria"/>
                <a:ea typeface="Cambria"/>
                <a:cs typeface="Cambria"/>
                <a:sym typeface="Cambria"/>
              </a:rPr>
              <a:t>Planning of the distributions </a:t>
            </a:r>
            <a:r>
              <a:rPr b="0" i="0" lang="cs-CZ" sz="2400" u="none" cap="none" strike="noStrike">
                <a:solidFill>
                  <a:srgbClr val="595959"/>
                </a:solidFill>
                <a:latin typeface="Cambria"/>
                <a:ea typeface="Cambria"/>
                <a:cs typeface="Cambria"/>
                <a:sym typeface="Cambria"/>
              </a:rPr>
              <a:t>(timetable)</a:t>
            </a:r>
          </a:p>
          <a:p>
            <a:pPr indent="-212725" lvl="0" marL="212725" marR="0" rtl="0" algn="l">
              <a:spcBef>
                <a:spcPts val="480"/>
              </a:spcBef>
              <a:spcAft>
                <a:spcPts val="0"/>
              </a:spcAft>
              <a:buClr>
                <a:srgbClr val="595959"/>
              </a:buClr>
              <a:buSzPct val="45000"/>
              <a:buFont typeface="Noto Sans Symbols"/>
              <a:buChar char="●"/>
            </a:pPr>
            <a:r>
              <a:rPr b="1" i="0" lang="cs-CZ" sz="2400" u="none" cap="none" strike="noStrike">
                <a:solidFill>
                  <a:srgbClr val="595959"/>
                </a:solidFill>
                <a:latin typeface="Cambria"/>
                <a:ea typeface="Cambria"/>
                <a:cs typeface="Cambria"/>
                <a:sym typeface="Cambria"/>
              </a:rPr>
              <a:t>Crop planner </a:t>
            </a:r>
          </a:p>
          <a:p>
            <a:pPr indent="-212725" lvl="0" marL="212725" marR="0" rtl="0" algn="l">
              <a:spcBef>
                <a:spcPts val="480"/>
              </a:spcBef>
              <a:spcAft>
                <a:spcPts val="0"/>
              </a:spcAft>
              <a:buClr>
                <a:srgbClr val="595959"/>
              </a:buClr>
              <a:buSzPct val="45000"/>
              <a:buFont typeface="Noto Sans Symbols"/>
              <a:buChar char="●"/>
            </a:pPr>
            <a:r>
              <a:rPr b="1" i="0" lang="cs-CZ" sz="2400" u="none" cap="none" strike="noStrike">
                <a:solidFill>
                  <a:srgbClr val="595959"/>
                </a:solidFill>
                <a:latin typeface="Cambria"/>
                <a:ea typeface="Cambria"/>
                <a:cs typeface="Cambria"/>
                <a:sym typeface="Cambria"/>
              </a:rPr>
              <a:t>Contract and CSA Cha</a:t>
            </a:r>
            <a:r>
              <a:rPr b="0" i="0" lang="cs-CZ" sz="2400" u="none" cap="none" strike="noStrike">
                <a:solidFill>
                  <a:srgbClr val="595959"/>
                </a:solidFill>
                <a:latin typeface="Cambria"/>
                <a:ea typeface="Cambria"/>
                <a:cs typeface="Cambria"/>
                <a:sym typeface="Cambria"/>
              </a:rPr>
              <a:t>rter</a:t>
            </a:r>
          </a:p>
          <a:p>
            <a:pPr indent="-212725" lvl="0" marL="212725" marR="0" rtl="0" algn="l">
              <a:spcBef>
                <a:spcPts val="480"/>
              </a:spcBef>
              <a:buClr>
                <a:srgbClr val="595959"/>
              </a:buClr>
              <a:buSzPct val="45000"/>
              <a:buFont typeface="Noto Sans Symbols"/>
              <a:buChar char="●"/>
            </a:pPr>
            <a:r>
              <a:rPr b="1" i="0" lang="cs-CZ" sz="2400" u="none" cap="none" strike="noStrike">
                <a:solidFill>
                  <a:srgbClr val="595959"/>
                </a:solidFill>
                <a:latin typeface="Cambria"/>
                <a:ea typeface="Cambria"/>
                <a:cs typeface="Cambria"/>
                <a:sym typeface="Cambria"/>
              </a:rPr>
              <a:t>Advertising materials: </a:t>
            </a:r>
            <a:r>
              <a:rPr b="0" i="0" lang="cs-CZ" sz="2400" u="none" cap="none" strike="noStrike">
                <a:solidFill>
                  <a:srgbClr val="595959"/>
                </a:solidFill>
                <a:latin typeface="Cambria"/>
                <a:ea typeface="Cambria"/>
                <a:cs typeface="Cambria"/>
                <a:sym typeface="Cambria"/>
              </a:rPr>
              <a:t>flyers, poster, invitations, social media (facebook, twiter etc.)</a:t>
            </a:r>
          </a:p>
        </p:txBody>
      </p:sp>
      <p:pic>
        <p:nvPicPr>
          <p:cNvPr descr="C:\Users\PC\Desktop\Livis eredeti képek\laptopozos gazda.jpg" id="233" name="Shape 233"/>
          <p:cNvPicPr preferRelativeResize="0"/>
          <p:nvPr/>
        </p:nvPicPr>
        <p:blipFill rotWithShape="1">
          <a:blip r:embed="rId3">
            <a:alphaModFix/>
          </a:blip>
          <a:srcRect b="0" l="0" r="0" t="0"/>
          <a:stretch/>
        </p:blipFill>
        <p:spPr>
          <a:xfrm>
            <a:off x="5657516" y="1828800"/>
            <a:ext cx="3134058" cy="4429124"/>
          </a:xfrm>
          <a:prstGeom prst="rect">
            <a:avLst/>
          </a:prstGeom>
          <a:noFill/>
          <a:ln>
            <a:noFill/>
          </a:ln>
        </p:spPr>
      </p:pic>
      <p:pic>
        <p:nvPicPr>
          <p:cNvPr id="234" name="Shape 234"/>
          <p:cNvPicPr preferRelativeResize="0"/>
          <p:nvPr/>
        </p:nvPicPr>
        <p:blipFill rotWithShape="1">
          <a:blip r:embed="rId4">
            <a:alphaModFix/>
          </a:blip>
          <a:srcRect b="0" l="0" r="0" t="0"/>
          <a:stretch/>
        </p:blipFill>
        <p:spPr>
          <a:xfrm>
            <a:off x="7315200" y="6248400"/>
            <a:ext cx="1682641" cy="481625"/>
          </a:xfrm>
          <a:prstGeom prst="rect">
            <a:avLst/>
          </a:prstGeom>
          <a:noFill/>
          <a:ln>
            <a:noFill/>
          </a:ln>
        </p:spPr>
      </p:pic>
      <p:sp>
        <p:nvSpPr>
          <p:cNvPr id="235" name="Shape 235"/>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pic>
        <p:nvPicPr>
          <p:cNvPr id="236" name="Shape 236"/>
          <p:cNvPicPr preferRelativeResize="0"/>
          <p:nvPr/>
        </p:nvPicPr>
        <p:blipFill rotWithShape="1">
          <a:blip r:embed="rId5">
            <a:alphaModFix/>
          </a:blip>
          <a:srcRect b="0" l="0" r="0" t="0"/>
          <a:stretch/>
        </p:blipFill>
        <p:spPr>
          <a:xfrm>
            <a:off x="152400" y="6162675"/>
            <a:ext cx="1343024" cy="69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pic>
        <p:nvPicPr>
          <p:cNvPr id="242" name="Shape 242"/>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sp>
        <p:nvSpPr>
          <p:cNvPr id="243" name="Shape 24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Thank you for your attention!</a:t>
            </a:r>
          </a:p>
        </p:txBody>
      </p:sp>
      <p:sp>
        <p:nvSpPr>
          <p:cNvPr id="244" name="Shape 24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25000"/>
              <a:buFont typeface="Arial"/>
              <a:buNone/>
            </a:pPr>
            <a:r>
              <a:rPr b="0" i="0" lang="cs-CZ" sz="2800" u="none" cap="none" strike="noStrike">
                <a:solidFill>
                  <a:srgbClr val="595959"/>
                </a:solidFill>
                <a:latin typeface="Cambria"/>
                <a:ea typeface="Cambria"/>
                <a:cs typeface="Cambria"/>
                <a:sym typeface="Cambria"/>
              </a:rPr>
              <a:t>Be part of CSA is a multinational project carried out by </a:t>
            </a:r>
            <a:r>
              <a:rPr b="1" i="0" lang="cs-CZ" sz="2800" u="none" cap="none" strike="noStrike">
                <a:solidFill>
                  <a:srgbClr val="595959"/>
                </a:solidFill>
                <a:latin typeface="Cambria"/>
                <a:ea typeface="Cambria"/>
                <a:cs typeface="Cambria"/>
                <a:sym typeface="Cambria"/>
              </a:rPr>
              <a:t>TVE</a:t>
            </a:r>
            <a:r>
              <a:rPr b="0" i="0" lang="cs-CZ" sz="2800" u="none" cap="none" strike="noStrike">
                <a:solidFill>
                  <a:srgbClr val="595959"/>
                </a:solidFill>
                <a:latin typeface="Cambria"/>
                <a:ea typeface="Cambria"/>
                <a:cs typeface="Cambria"/>
                <a:sym typeface="Cambria"/>
              </a:rPr>
              <a:t> (Hungary), </a:t>
            </a:r>
            <a:r>
              <a:rPr b="1" i="0" lang="cs-CZ" sz="2800" u="none" cap="none" strike="noStrike">
                <a:solidFill>
                  <a:srgbClr val="595959"/>
                </a:solidFill>
                <a:latin typeface="Cambria"/>
                <a:ea typeface="Cambria"/>
                <a:cs typeface="Cambria"/>
                <a:sym typeface="Cambria"/>
              </a:rPr>
              <a:t>PRO-BIO LIGA </a:t>
            </a:r>
            <a:r>
              <a:rPr b="0" i="0" lang="cs-CZ" sz="2800" u="none" cap="none" strike="noStrike">
                <a:solidFill>
                  <a:srgbClr val="595959"/>
                </a:solidFill>
                <a:latin typeface="Cambria"/>
                <a:ea typeface="Cambria"/>
                <a:cs typeface="Cambria"/>
                <a:sym typeface="Cambria"/>
              </a:rPr>
              <a:t>(Czech Republic), </a:t>
            </a:r>
            <a:r>
              <a:rPr b="1" i="0" lang="cs-CZ" sz="2800" u="none" cap="none" strike="noStrike">
                <a:solidFill>
                  <a:srgbClr val="595959"/>
                </a:solidFill>
                <a:latin typeface="Cambria"/>
                <a:ea typeface="Cambria"/>
                <a:cs typeface="Cambria"/>
                <a:sym typeface="Cambria"/>
              </a:rPr>
              <a:t>CRIES</a:t>
            </a:r>
            <a:r>
              <a:rPr b="0" i="0" lang="cs-CZ" sz="2800" u="none" cap="none" strike="noStrike">
                <a:solidFill>
                  <a:srgbClr val="595959"/>
                </a:solidFill>
                <a:latin typeface="Cambria"/>
                <a:ea typeface="Cambria"/>
                <a:cs typeface="Cambria"/>
                <a:sym typeface="Cambria"/>
              </a:rPr>
              <a:t> (Romania) and </a:t>
            </a:r>
            <a:r>
              <a:rPr b="1" i="0" lang="cs-CZ" sz="2800" u="none" cap="none" strike="noStrike">
                <a:solidFill>
                  <a:srgbClr val="595959"/>
                </a:solidFill>
                <a:latin typeface="Cambria"/>
                <a:ea typeface="Cambria"/>
                <a:cs typeface="Cambria"/>
                <a:sym typeface="Cambria"/>
              </a:rPr>
              <a:t>URGENCI</a:t>
            </a:r>
            <a:r>
              <a:rPr b="0" i="0" lang="cs-CZ" sz="2800" u="none" cap="none" strike="noStrike">
                <a:solidFill>
                  <a:srgbClr val="595959"/>
                </a:solidFill>
                <a:latin typeface="Cambria"/>
                <a:ea typeface="Cambria"/>
                <a:cs typeface="Cambria"/>
                <a:sym typeface="Cambria"/>
              </a:rPr>
              <a:t> (France).</a:t>
            </a:r>
          </a:p>
          <a:p>
            <a:pPr indent="-342900" lvl="0" marL="342900" marR="0" rtl="0" algn="l">
              <a:spcBef>
                <a:spcPts val="640"/>
              </a:spcBef>
              <a:spcAft>
                <a:spcPts val="0"/>
              </a:spcAft>
              <a:buClr>
                <a:schemeClr val="dk1"/>
              </a:buClr>
              <a:buSzPct val="25000"/>
              <a:buFont typeface="Arial"/>
              <a:buNone/>
            </a:pPr>
            <a:r>
              <a:rPr b="1" i="0" lang="cs-CZ" sz="2800" u="none" cap="none" strike="noStrike">
                <a:solidFill>
                  <a:srgbClr val="595959"/>
                </a:solidFill>
                <a:latin typeface="Cambria"/>
                <a:ea typeface="Cambria"/>
                <a:cs typeface="Cambria"/>
                <a:sym typeface="Cambria"/>
              </a:rPr>
              <a:t>Project website: </a:t>
            </a:r>
          </a:p>
          <a:p>
            <a:pPr indent="-342900" lvl="0" marL="342900" marR="0" rtl="0" algn="l">
              <a:spcBef>
                <a:spcPts val="640"/>
              </a:spcBef>
              <a:spcAft>
                <a:spcPts val="0"/>
              </a:spcAft>
              <a:buClr>
                <a:schemeClr val="dk1"/>
              </a:buClr>
              <a:buSzPct val="25000"/>
              <a:buFont typeface="Arial"/>
              <a:buNone/>
            </a:pPr>
            <a:r>
              <a:rPr b="0" i="0" lang="cs-CZ" sz="2800" u="sng" cap="none" strike="noStrike">
                <a:solidFill>
                  <a:schemeClr val="hlink"/>
                </a:solidFill>
                <a:latin typeface="Cambria"/>
                <a:ea typeface="Cambria"/>
                <a:cs typeface="Cambria"/>
                <a:sym typeface="Cambria"/>
                <a:hlinkClick r:id="rId5"/>
              </a:rPr>
              <a:t>urgenci.net/actions/be-part-of-csa</a:t>
            </a:r>
          </a:p>
          <a:p>
            <a:pPr indent="-342900" lvl="0" marL="34290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
        <p:nvSpPr>
          <p:cNvPr id="245" name="Shape 245"/>
          <p:cNvSpPr txBox="1"/>
          <p:nvPr/>
        </p:nvSpPr>
        <p:spPr>
          <a:xfrm>
            <a:off x="1828800" y="6096000"/>
            <a:ext cx="5257799"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cs-CZ" sz="900" u="none" cap="none" strike="noStrike">
                <a:solidFill>
                  <a:srgbClr val="595959"/>
                </a:solidFill>
                <a:latin typeface="Cambria"/>
                <a:ea typeface="Cambria"/>
                <a:cs typeface="Cambria"/>
                <a:sym typeface="Cambria"/>
              </a:rPr>
              <a:t>This project has been funded with support from the European Community within Erasmus+ programme. The sole responsibility for this material lies with the author. The Commission and the Agency cannot be held responsible for any use, which may be made of the information contained therein.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grpSp>
        <p:nvGrpSpPr>
          <p:cNvPr id="100" name="Shape 100"/>
          <p:cNvGrpSpPr/>
          <p:nvPr/>
        </p:nvGrpSpPr>
        <p:grpSpPr>
          <a:xfrm>
            <a:off x="380999" y="1295400"/>
            <a:ext cx="7968487" cy="4666317"/>
            <a:chOff x="1" y="44426"/>
            <a:chExt cx="7968487" cy="4666317"/>
          </a:xfrm>
        </p:grpSpPr>
        <p:sp>
          <p:nvSpPr>
            <p:cNvPr id="101" name="Shape 101"/>
            <p:cNvSpPr/>
            <p:nvPr/>
          </p:nvSpPr>
          <p:spPr>
            <a:xfrm rot="10800000">
              <a:off x="466788" y="46397"/>
              <a:ext cx="7501700" cy="961714"/>
            </a:xfrm>
            <a:prstGeom prst="homePlate">
              <a:avLst>
                <a:gd fmla="val 50000" name="adj"/>
              </a:avLst>
            </a:prstGeom>
            <a:solidFill>
              <a:srgbClr val="BF504D"/>
            </a:solidFill>
            <a:ln cap="flat" cmpd="sng" w="381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02" name="Shape 102"/>
            <p:cNvSpPr txBox="1"/>
            <p:nvPr/>
          </p:nvSpPr>
          <p:spPr>
            <a:xfrm>
              <a:off x="466789" y="46398"/>
              <a:ext cx="7501700" cy="961714"/>
            </a:xfrm>
            <a:prstGeom prst="rect">
              <a:avLst/>
            </a:prstGeom>
            <a:solidFill>
              <a:srgbClr val="DF661B"/>
            </a:solidFill>
            <a:ln>
              <a:noFill/>
            </a:ln>
          </p:spPr>
          <p:txBody>
            <a:bodyPr anchorCtr="0" anchor="t" bIns="99050" lIns="424075" rIns="184900" tIns="99050">
              <a:noAutofit/>
            </a:bodyPr>
            <a:lstStyle/>
            <a:p>
              <a:pPr indent="0" lvl="0" marL="0" marR="0" rtl="0" algn="l">
                <a:lnSpc>
                  <a:spcPct val="90000"/>
                </a:lnSpc>
                <a:spcBef>
                  <a:spcPts val="0"/>
                </a:spcBef>
                <a:spcAft>
                  <a:spcPts val="0"/>
                </a:spcAft>
                <a:buClr>
                  <a:schemeClr val="lt1"/>
                </a:buClr>
                <a:buSzPct val="25000"/>
                <a:buFont typeface="Ubuntu"/>
                <a:buNone/>
              </a:pPr>
              <a:r>
                <a:rPr b="0" i="0" lang="cs-CZ" sz="2600" u="none" cap="none" strike="noStrike">
                  <a:solidFill>
                    <a:schemeClr val="lt1"/>
                  </a:solidFill>
                  <a:latin typeface="Ubuntu"/>
                  <a:ea typeface="Ubuntu"/>
                  <a:cs typeface="Ubuntu"/>
                  <a:sym typeface="Ubuntu"/>
                </a:rPr>
                <a:t>    </a:t>
              </a:r>
              <a:r>
                <a:rPr b="0" i="0" lang="cs-CZ" sz="2600" u="none" cap="none" strike="noStrike">
                  <a:solidFill>
                    <a:schemeClr val="lt1"/>
                  </a:solidFill>
                  <a:latin typeface="Cambria"/>
                  <a:ea typeface="Cambria"/>
                  <a:cs typeface="Cambria"/>
                  <a:sym typeface="Cambria"/>
                </a:rPr>
                <a:t>Module 1</a:t>
              </a:r>
            </a:p>
            <a:p>
              <a:pPr indent="-228600" lvl="1" marL="228600" marR="0" rtl="0" algn="l">
                <a:lnSpc>
                  <a:spcPct val="90000"/>
                </a:lnSpc>
                <a:spcBef>
                  <a:spcPts val="910"/>
                </a:spcBef>
                <a:spcAft>
                  <a:spcPts val="0"/>
                </a:spcAft>
                <a:buSzPct val="25000"/>
                <a:buNone/>
              </a:pPr>
              <a:r>
                <a:rPr b="0" i="0" lang="cs-CZ" sz="2000" u="none" cap="none" strike="noStrike">
                  <a:solidFill>
                    <a:schemeClr val="lt1"/>
                  </a:solidFill>
                  <a:latin typeface="Cambria"/>
                  <a:ea typeface="Cambria"/>
                  <a:cs typeface="Cambria"/>
                  <a:sym typeface="Cambria"/>
                </a:rPr>
                <a:t>      CSA basics</a:t>
              </a:r>
            </a:p>
          </p:txBody>
        </p:sp>
        <p:sp>
          <p:nvSpPr>
            <p:cNvPr id="103" name="Shape 103"/>
            <p:cNvSpPr/>
            <p:nvPr/>
          </p:nvSpPr>
          <p:spPr>
            <a:xfrm>
              <a:off x="1" y="44426"/>
              <a:ext cx="961714" cy="961714"/>
            </a:xfrm>
            <a:prstGeom prst="ellipse">
              <a:avLst/>
            </a:prstGeom>
            <a:blipFill rotWithShape="1">
              <a:blip r:embed="rId3">
                <a:alphaModFix/>
              </a:blip>
              <a:stretch>
                <a:fillRect b="0" l="0" r="0" t="0"/>
              </a:stretch>
            </a:blipFill>
            <a:ln cap="flat" cmpd="sng" w="381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04" name="Shape 104"/>
            <p:cNvSpPr/>
            <p:nvPr/>
          </p:nvSpPr>
          <p:spPr>
            <a:xfrm rot="10800000">
              <a:off x="466788" y="1251435"/>
              <a:ext cx="7501700" cy="961714"/>
            </a:xfrm>
            <a:prstGeom prst="homePlate">
              <a:avLst>
                <a:gd fmla="val 50000" name="adj"/>
              </a:avLst>
            </a:prstGeom>
            <a:solidFill>
              <a:schemeClr val="accent3"/>
            </a:solidFill>
            <a:ln cap="flat" cmpd="sng" w="381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05" name="Shape 105"/>
            <p:cNvSpPr txBox="1"/>
            <p:nvPr/>
          </p:nvSpPr>
          <p:spPr>
            <a:xfrm>
              <a:off x="466789" y="1251437"/>
              <a:ext cx="7501700" cy="961714"/>
            </a:xfrm>
            <a:prstGeom prst="rect">
              <a:avLst/>
            </a:prstGeom>
            <a:solidFill>
              <a:srgbClr val="37AB37"/>
            </a:solidFill>
            <a:ln>
              <a:noFill/>
            </a:ln>
          </p:spPr>
          <p:txBody>
            <a:bodyPr anchorCtr="0" anchor="t" bIns="99050" lIns="424075" rIns="184900" tIns="99050">
              <a:noAutofit/>
            </a:bodyPr>
            <a:lstStyle/>
            <a:p>
              <a:pPr indent="0" lvl="0" marL="0" marR="0" rtl="0" algn="l">
                <a:lnSpc>
                  <a:spcPct val="90000"/>
                </a:lnSpc>
                <a:spcBef>
                  <a:spcPts val="0"/>
                </a:spcBef>
                <a:spcAft>
                  <a:spcPts val="0"/>
                </a:spcAft>
                <a:buClr>
                  <a:schemeClr val="lt1"/>
                </a:buClr>
                <a:buSzPct val="25000"/>
                <a:buFont typeface="Ubuntu"/>
                <a:buNone/>
              </a:pPr>
              <a:r>
                <a:rPr b="0" i="0" lang="cs-CZ" sz="2600" u="none" cap="none" strike="noStrike">
                  <a:solidFill>
                    <a:schemeClr val="lt1"/>
                  </a:solidFill>
                  <a:latin typeface="Ubuntu"/>
                  <a:ea typeface="Ubuntu"/>
                  <a:cs typeface="Ubuntu"/>
                  <a:sym typeface="Ubuntu"/>
                </a:rPr>
                <a:t>    </a:t>
              </a:r>
              <a:r>
                <a:rPr b="0" i="0" lang="cs-CZ" sz="2600" u="none" cap="none" strike="noStrike">
                  <a:solidFill>
                    <a:schemeClr val="lt1"/>
                  </a:solidFill>
                  <a:latin typeface="Cambria"/>
                  <a:ea typeface="Cambria"/>
                  <a:cs typeface="Cambria"/>
                  <a:sym typeface="Cambria"/>
                </a:rPr>
                <a:t>Module 2</a:t>
              </a:r>
            </a:p>
            <a:p>
              <a:pPr indent="-228600" lvl="1" marL="228600" marR="0" rtl="0" algn="l">
                <a:lnSpc>
                  <a:spcPct val="90000"/>
                </a:lnSpc>
                <a:spcBef>
                  <a:spcPts val="910"/>
                </a:spcBef>
                <a:spcAft>
                  <a:spcPts val="0"/>
                </a:spcAft>
                <a:buSzPct val="25000"/>
                <a:buNone/>
              </a:pPr>
              <a:r>
                <a:rPr b="0" i="0" lang="cs-CZ" sz="2000" u="none" cap="none" strike="noStrike">
                  <a:solidFill>
                    <a:schemeClr val="lt1"/>
                  </a:solidFill>
                  <a:latin typeface="Cambria"/>
                  <a:ea typeface="Cambria"/>
                  <a:cs typeface="Cambria"/>
                  <a:sym typeface="Cambria"/>
                </a:rPr>
                <a:t>       Let’s start a CSA!</a:t>
              </a:r>
            </a:p>
          </p:txBody>
        </p:sp>
        <p:sp>
          <p:nvSpPr>
            <p:cNvPr id="106" name="Shape 106"/>
            <p:cNvSpPr/>
            <p:nvPr/>
          </p:nvSpPr>
          <p:spPr>
            <a:xfrm rot="10800000">
              <a:off x="466788" y="2500231"/>
              <a:ext cx="7501700" cy="961714"/>
            </a:xfrm>
            <a:prstGeom prst="homePlate">
              <a:avLst>
                <a:gd fmla="val 50000" name="adj"/>
              </a:avLst>
            </a:prstGeom>
            <a:solidFill>
              <a:schemeClr val="accent4"/>
            </a:solidFill>
            <a:ln cap="flat" cmpd="sng" w="381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07" name="Shape 107"/>
            <p:cNvSpPr txBox="1"/>
            <p:nvPr/>
          </p:nvSpPr>
          <p:spPr>
            <a:xfrm>
              <a:off x="466789" y="2500233"/>
              <a:ext cx="7501700" cy="961714"/>
            </a:xfrm>
            <a:prstGeom prst="rect">
              <a:avLst/>
            </a:prstGeom>
            <a:solidFill>
              <a:srgbClr val="366092"/>
            </a:solidFill>
            <a:ln>
              <a:noFill/>
            </a:ln>
          </p:spPr>
          <p:txBody>
            <a:bodyPr anchorCtr="0" anchor="t" bIns="99050" lIns="424075" rIns="184900" tIns="99050">
              <a:noAutofit/>
            </a:bodyPr>
            <a:lstStyle/>
            <a:p>
              <a:pPr indent="0" lvl="0" marL="0" marR="0" rtl="0" algn="l">
                <a:lnSpc>
                  <a:spcPct val="90000"/>
                </a:lnSpc>
                <a:spcBef>
                  <a:spcPts val="0"/>
                </a:spcBef>
                <a:spcAft>
                  <a:spcPts val="0"/>
                </a:spcAft>
                <a:buClr>
                  <a:schemeClr val="lt1"/>
                </a:buClr>
                <a:buSzPct val="25000"/>
                <a:buFont typeface="Ubuntu"/>
                <a:buNone/>
              </a:pPr>
              <a:r>
                <a:rPr b="0" i="0" lang="cs-CZ" sz="2600" u="none" cap="none" strike="noStrike">
                  <a:solidFill>
                    <a:schemeClr val="lt1"/>
                  </a:solidFill>
                  <a:latin typeface="Ubuntu"/>
                  <a:ea typeface="Ubuntu"/>
                  <a:cs typeface="Ubuntu"/>
                  <a:sym typeface="Ubuntu"/>
                </a:rPr>
                <a:t>    </a:t>
              </a:r>
              <a:r>
                <a:rPr b="0" i="0" lang="cs-CZ" sz="2600" u="none" cap="none" strike="noStrike">
                  <a:solidFill>
                    <a:schemeClr val="lt1"/>
                  </a:solidFill>
                  <a:latin typeface="Cambria"/>
                  <a:ea typeface="Cambria"/>
                  <a:cs typeface="Cambria"/>
                  <a:sym typeface="Cambria"/>
                </a:rPr>
                <a:t>Module 3</a:t>
              </a:r>
            </a:p>
            <a:p>
              <a:pPr indent="-228600" lvl="1" marL="228600" marR="0" rtl="0" algn="l">
                <a:lnSpc>
                  <a:spcPct val="90000"/>
                </a:lnSpc>
                <a:spcBef>
                  <a:spcPts val="910"/>
                </a:spcBef>
                <a:spcAft>
                  <a:spcPts val="0"/>
                </a:spcAft>
                <a:buSzPct val="25000"/>
                <a:buNone/>
              </a:pPr>
              <a:r>
                <a:rPr b="0" i="0" lang="cs-CZ" sz="2000" u="none" cap="none" strike="noStrike">
                  <a:solidFill>
                    <a:schemeClr val="lt1"/>
                  </a:solidFill>
                  <a:latin typeface="Cambria"/>
                  <a:ea typeface="Cambria"/>
                  <a:cs typeface="Cambria"/>
                  <a:sym typeface="Cambria"/>
                </a:rPr>
                <a:t>      Community builiding and communication</a:t>
              </a:r>
            </a:p>
          </p:txBody>
        </p:sp>
        <p:sp>
          <p:nvSpPr>
            <p:cNvPr id="108" name="Shape 108"/>
            <p:cNvSpPr/>
            <p:nvPr/>
          </p:nvSpPr>
          <p:spPr>
            <a:xfrm rot="10800000">
              <a:off x="466788" y="3749027"/>
              <a:ext cx="7501700" cy="961714"/>
            </a:xfrm>
            <a:prstGeom prst="homePlate">
              <a:avLst>
                <a:gd fmla="val 50000" name="adj"/>
              </a:avLst>
            </a:prstGeom>
            <a:solidFill>
              <a:srgbClr val="49ACC5"/>
            </a:solidFill>
            <a:ln cap="flat" cmpd="sng" w="381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09" name="Shape 109"/>
            <p:cNvSpPr txBox="1"/>
            <p:nvPr/>
          </p:nvSpPr>
          <p:spPr>
            <a:xfrm>
              <a:off x="466789" y="3749028"/>
              <a:ext cx="7501700" cy="961714"/>
            </a:xfrm>
            <a:prstGeom prst="rect">
              <a:avLst/>
            </a:prstGeom>
            <a:solidFill>
              <a:srgbClr val="AF759C"/>
            </a:solidFill>
            <a:ln>
              <a:noFill/>
            </a:ln>
          </p:spPr>
          <p:txBody>
            <a:bodyPr anchorCtr="0" anchor="t" bIns="99050" lIns="424075" rIns="184900" tIns="99050">
              <a:noAutofit/>
            </a:bodyPr>
            <a:lstStyle/>
            <a:p>
              <a:pPr indent="0" lvl="0" marL="0" marR="0" rtl="0" algn="l">
                <a:lnSpc>
                  <a:spcPct val="90000"/>
                </a:lnSpc>
                <a:spcBef>
                  <a:spcPts val="0"/>
                </a:spcBef>
                <a:spcAft>
                  <a:spcPts val="0"/>
                </a:spcAft>
                <a:buClr>
                  <a:schemeClr val="lt1"/>
                </a:buClr>
                <a:buSzPct val="25000"/>
                <a:buFont typeface="Ubuntu"/>
                <a:buNone/>
              </a:pPr>
              <a:r>
                <a:rPr b="0" i="0" lang="cs-CZ" sz="2600" u="none" cap="none" strike="noStrike">
                  <a:solidFill>
                    <a:schemeClr val="lt1"/>
                  </a:solidFill>
                  <a:latin typeface="Ubuntu"/>
                  <a:ea typeface="Ubuntu"/>
                  <a:cs typeface="Ubuntu"/>
                  <a:sym typeface="Ubuntu"/>
                </a:rPr>
                <a:t>   </a:t>
              </a:r>
              <a:r>
                <a:rPr b="0" i="0" lang="cs-CZ" sz="2600" u="none" cap="none" strike="noStrike">
                  <a:solidFill>
                    <a:schemeClr val="lt1"/>
                  </a:solidFill>
                  <a:latin typeface="Cambria"/>
                  <a:ea typeface="Cambria"/>
                  <a:cs typeface="Cambria"/>
                  <a:sym typeface="Cambria"/>
                </a:rPr>
                <a:t>Module 4</a:t>
              </a:r>
            </a:p>
            <a:p>
              <a:pPr indent="-228600" lvl="1" marL="228600" marR="0" rtl="0" algn="l">
                <a:lnSpc>
                  <a:spcPct val="90000"/>
                </a:lnSpc>
                <a:spcBef>
                  <a:spcPts val="910"/>
                </a:spcBef>
                <a:spcAft>
                  <a:spcPts val="0"/>
                </a:spcAft>
                <a:buSzPct val="25000"/>
                <a:buNone/>
              </a:pPr>
              <a:r>
                <a:rPr b="0" i="0" lang="cs-CZ" sz="2000" u="none" cap="none" strike="noStrike">
                  <a:solidFill>
                    <a:schemeClr val="lt1"/>
                  </a:solidFill>
                  <a:latin typeface="Cambria"/>
                  <a:ea typeface="Cambria"/>
                  <a:cs typeface="Cambria"/>
                  <a:sym typeface="Cambria"/>
                </a:rPr>
                <a:t>     On a CSA farm - live</a:t>
              </a:r>
            </a:p>
          </p:txBody>
        </p:sp>
      </p:grpSp>
      <p:sp>
        <p:nvSpPr>
          <p:cNvPr id="110" name="Shape 110"/>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Ubuntu"/>
              <a:buNone/>
            </a:pPr>
            <a:r>
              <a:rPr b="1" i="0" lang="cs-CZ" sz="4400" u="none" cap="none" strike="noStrike">
                <a:solidFill>
                  <a:srgbClr val="595959"/>
                </a:solidFill>
                <a:latin typeface="Cambria"/>
                <a:ea typeface="Cambria"/>
                <a:cs typeface="Cambria"/>
                <a:sym typeface="Cambria"/>
              </a:rPr>
              <a:t>Modular training programme</a:t>
            </a:r>
          </a:p>
        </p:txBody>
      </p:sp>
      <p:pic>
        <p:nvPicPr>
          <p:cNvPr id="111" name="Shape 111"/>
          <p:cNvPicPr preferRelativeResize="0"/>
          <p:nvPr/>
        </p:nvPicPr>
        <p:blipFill rotWithShape="1">
          <a:blip r:embed="rId4">
            <a:alphaModFix/>
          </a:blip>
          <a:srcRect b="0" l="0" r="0" t="0"/>
          <a:stretch/>
        </p:blipFill>
        <p:spPr>
          <a:xfrm>
            <a:off x="7315200" y="6248400"/>
            <a:ext cx="1682641" cy="481625"/>
          </a:xfrm>
          <a:prstGeom prst="rect">
            <a:avLst/>
          </a:prstGeom>
          <a:noFill/>
          <a:ln>
            <a:noFill/>
          </a:ln>
        </p:spPr>
      </p:pic>
      <p:pic>
        <p:nvPicPr>
          <p:cNvPr id="112" name="Shape 112"/>
          <p:cNvPicPr preferRelativeResize="0"/>
          <p:nvPr/>
        </p:nvPicPr>
        <p:blipFill rotWithShape="1">
          <a:blip r:embed="rId5">
            <a:alphaModFix/>
          </a:blip>
          <a:srcRect b="0" l="0" r="0" t="0"/>
          <a:stretch/>
        </p:blipFill>
        <p:spPr>
          <a:xfrm>
            <a:off x="152400" y="6162675"/>
            <a:ext cx="1343024" cy="695325"/>
          </a:xfrm>
          <a:prstGeom prst="rect">
            <a:avLst/>
          </a:prstGeom>
          <a:noFill/>
          <a:ln>
            <a:noFill/>
          </a:ln>
        </p:spPr>
      </p:pic>
      <p:sp>
        <p:nvSpPr>
          <p:cNvPr id="113" name="Shape 113"/>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pic>
        <p:nvPicPr>
          <p:cNvPr id="114" name="Shape 114"/>
          <p:cNvPicPr preferRelativeResize="0"/>
          <p:nvPr/>
        </p:nvPicPr>
        <p:blipFill rotWithShape="1">
          <a:blip r:embed="rId6">
            <a:alphaModFix/>
          </a:blip>
          <a:srcRect b="0" l="0" r="0" t="0"/>
          <a:stretch/>
        </p:blipFill>
        <p:spPr>
          <a:xfrm>
            <a:off x="304800" y="1295400"/>
            <a:ext cx="1084580" cy="990599"/>
          </a:xfrm>
          <a:prstGeom prst="rect">
            <a:avLst/>
          </a:prstGeom>
          <a:noFill/>
          <a:ln>
            <a:noFill/>
          </a:ln>
        </p:spPr>
      </p:pic>
      <p:pic>
        <p:nvPicPr>
          <p:cNvPr id="115" name="Shape 115"/>
          <p:cNvPicPr preferRelativeResize="0"/>
          <p:nvPr/>
        </p:nvPicPr>
        <p:blipFill rotWithShape="1">
          <a:blip r:embed="rId7">
            <a:alphaModFix/>
          </a:blip>
          <a:srcRect b="0" l="0" r="0" t="0"/>
          <a:stretch/>
        </p:blipFill>
        <p:spPr>
          <a:xfrm>
            <a:off x="304800" y="4953000"/>
            <a:ext cx="1086177" cy="1024362"/>
          </a:xfrm>
          <a:prstGeom prst="rect">
            <a:avLst/>
          </a:prstGeom>
          <a:noFill/>
          <a:ln>
            <a:noFill/>
          </a:ln>
        </p:spPr>
      </p:pic>
      <p:pic>
        <p:nvPicPr>
          <p:cNvPr id="116" name="Shape 116"/>
          <p:cNvPicPr preferRelativeResize="0"/>
          <p:nvPr/>
        </p:nvPicPr>
        <p:blipFill rotWithShape="1">
          <a:blip r:embed="rId8">
            <a:alphaModFix/>
          </a:blip>
          <a:srcRect b="0" l="0" r="0" t="0"/>
          <a:stretch/>
        </p:blipFill>
        <p:spPr>
          <a:xfrm>
            <a:off x="152400" y="2438400"/>
            <a:ext cx="1230405" cy="1072661"/>
          </a:xfrm>
          <a:prstGeom prst="rect">
            <a:avLst/>
          </a:prstGeom>
          <a:noFill/>
          <a:ln>
            <a:noFill/>
          </a:ln>
        </p:spPr>
      </p:pic>
      <p:pic>
        <p:nvPicPr>
          <p:cNvPr id="117" name="Shape 117"/>
          <p:cNvPicPr preferRelativeResize="0"/>
          <p:nvPr>
            <p:ph idx="1" type="body"/>
          </p:nvPr>
        </p:nvPicPr>
        <p:blipFill rotWithShape="1">
          <a:blip r:embed="rId9">
            <a:alphaModFix/>
          </a:blip>
          <a:srcRect b="0" l="0" r="0" t="0"/>
          <a:stretch/>
        </p:blipFill>
        <p:spPr>
          <a:xfrm>
            <a:off x="152400" y="3733800"/>
            <a:ext cx="1228571" cy="1009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sp>
        <p:nvSpPr>
          <p:cNvPr id="123" name="Shape 12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4 essential features of CSAs</a:t>
            </a:r>
          </a:p>
        </p:txBody>
      </p:sp>
      <p:sp>
        <p:nvSpPr>
          <p:cNvPr id="124" name="Shape 124"/>
          <p:cNvSpPr txBox="1"/>
          <p:nvPr>
            <p:ph idx="1" type="body"/>
          </p:nvPr>
        </p:nvSpPr>
        <p:spPr>
          <a:xfrm>
            <a:off x="457200" y="1981200"/>
            <a:ext cx="4800600" cy="4144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Arial"/>
              <a:buNone/>
            </a:pPr>
            <a:r>
              <a:rPr b="1" i="0" lang="cs-CZ" sz="2800" u="none" cap="none" strike="noStrike">
                <a:solidFill>
                  <a:srgbClr val="DF661B"/>
                </a:solidFill>
                <a:latin typeface="Cambria"/>
                <a:ea typeface="Cambria"/>
                <a:cs typeface="Cambria"/>
                <a:sym typeface="Cambria"/>
              </a:rPr>
              <a:t>	PARTNERSHIP</a:t>
            </a:r>
          </a:p>
          <a:p>
            <a:pPr indent="-342900" lvl="0" marL="342900" marR="0" rtl="0" algn="l">
              <a:lnSpc>
                <a:spcPct val="80000"/>
              </a:lnSpc>
              <a:spcBef>
                <a:spcPts val="0"/>
              </a:spcBef>
              <a:spcAft>
                <a:spcPts val="0"/>
              </a:spcAft>
              <a:buClr>
                <a:schemeClr val="dk1"/>
              </a:buClr>
              <a:buSzPct val="25000"/>
              <a:buFont typeface="Arial"/>
              <a:buNone/>
            </a:pPr>
            <a:r>
              <a:t/>
            </a:r>
            <a:endParaRPr b="1" i="0" sz="2800" u="none" cap="none" strike="noStrike">
              <a:solidFill>
                <a:srgbClr val="DF661B"/>
              </a:solidFill>
              <a:latin typeface="Cambria"/>
              <a:ea typeface="Cambria"/>
              <a:cs typeface="Cambria"/>
              <a:sym typeface="Cambria"/>
            </a:endParaRPr>
          </a:p>
          <a:p>
            <a:pPr indent="-342900" lvl="0" marL="342900" marR="0" rtl="0" algn="l">
              <a:spcBef>
                <a:spcPts val="0"/>
              </a:spcBef>
              <a:spcAft>
                <a:spcPts val="0"/>
              </a:spcAft>
              <a:buClr>
                <a:schemeClr val="dk1"/>
              </a:buClr>
              <a:buSzPct val="25000"/>
              <a:buFont typeface="Arial"/>
              <a:buNone/>
            </a:pPr>
            <a:r>
              <a:rPr b="0" i="0" lang="cs-CZ" sz="2800" u="none" cap="none" strike="noStrike">
                <a:solidFill>
                  <a:schemeClr val="dk1"/>
                </a:solidFill>
                <a:latin typeface="Calibri"/>
                <a:ea typeface="Calibri"/>
                <a:cs typeface="Calibri"/>
                <a:sym typeface="Calibri"/>
              </a:rPr>
              <a:t>    </a:t>
            </a:r>
            <a:r>
              <a:rPr b="0" i="0" lang="cs-CZ" sz="2400" u="none" cap="none" strike="noStrike">
                <a:solidFill>
                  <a:srgbClr val="595959"/>
                </a:solidFill>
                <a:latin typeface="Cambria"/>
                <a:ea typeface="Cambria"/>
                <a:cs typeface="Cambria"/>
                <a:sym typeface="Cambria"/>
              </a:rPr>
              <a:t>CSA is based on a partnership, usually formalised in a contract between each consumer and the food producer, and characterised by a mutual commitment.</a:t>
            </a:r>
          </a:p>
          <a:p>
            <a:pPr indent="-342900" lvl="0" marL="342900" marR="0" rtl="0" algn="l">
              <a:lnSpc>
                <a:spcPct val="80000"/>
              </a:lnSpc>
              <a:spcBef>
                <a:spcPts val="0"/>
              </a:spcBef>
              <a:spcAft>
                <a:spcPts val="0"/>
              </a:spcAft>
              <a:buClr>
                <a:schemeClr val="dk1"/>
              </a:buClr>
              <a:buSzPct val="25000"/>
              <a:buFont typeface="Arial"/>
              <a:buNone/>
            </a:pPr>
            <a:r>
              <a:t/>
            </a:r>
            <a:endParaRPr b="0" i="0" sz="217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spcAft>
                <a:spcPts val="0"/>
              </a:spcAft>
              <a:buClr>
                <a:schemeClr val="dk1"/>
              </a:buClr>
              <a:buSzPct val="25000"/>
              <a:buFont typeface="Arial"/>
              <a:buNone/>
            </a:pPr>
            <a:r>
              <a:t/>
            </a:r>
            <a:endParaRPr b="0" i="0" sz="2480" u="none" cap="none" strike="noStrike">
              <a:solidFill>
                <a:schemeClr val="dk1"/>
              </a:solidFill>
              <a:latin typeface="Ubuntu"/>
              <a:ea typeface="Ubuntu"/>
              <a:cs typeface="Ubuntu"/>
              <a:sym typeface="Ubuntu"/>
            </a:endParaRPr>
          </a:p>
          <a:p>
            <a:pPr indent="-342900" lvl="0" marL="342900" marR="0" rtl="0" algn="l">
              <a:lnSpc>
                <a:spcPct val="80000"/>
              </a:lnSpc>
              <a:spcBef>
                <a:spcPts val="496"/>
              </a:spcBef>
              <a:buClr>
                <a:schemeClr val="dk1"/>
              </a:buClr>
              <a:buSzPct val="25000"/>
              <a:buFont typeface="Arial"/>
              <a:buNone/>
            </a:pPr>
            <a:r>
              <a:t/>
            </a:r>
            <a:endParaRPr b="0" i="0" sz="2480" u="none" cap="none" strike="noStrike">
              <a:solidFill>
                <a:schemeClr val="dk1"/>
              </a:solidFill>
              <a:latin typeface="Ubuntu"/>
              <a:ea typeface="Ubuntu"/>
              <a:cs typeface="Ubuntu"/>
              <a:sym typeface="Ubuntu"/>
            </a:endParaRPr>
          </a:p>
        </p:txBody>
      </p:sp>
      <p:pic>
        <p:nvPicPr>
          <p:cNvPr id="125" name="Shape 125"/>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pic>
        <p:nvPicPr>
          <p:cNvPr descr="C:\Users\PC\Desktop\Livis eredeti képek\függönyös.jpg" id="126" name="Shape 126"/>
          <p:cNvPicPr preferRelativeResize="0"/>
          <p:nvPr/>
        </p:nvPicPr>
        <p:blipFill rotWithShape="1">
          <a:blip r:embed="rId5">
            <a:alphaModFix/>
          </a:blip>
          <a:srcRect b="0" l="0" r="0" t="0"/>
          <a:stretch/>
        </p:blipFill>
        <p:spPr>
          <a:xfrm>
            <a:off x="5334000" y="1447800"/>
            <a:ext cx="3077676" cy="4952911"/>
          </a:xfrm>
          <a:prstGeom prst="rect">
            <a:avLst/>
          </a:prstGeom>
          <a:noFill/>
          <a:ln>
            <a:noFill/>
          </a:ln>
        </p:spPr>
      </p:pic>
      <p:sp>
        <p:nvSpPr>
          <p:cNvPr id="127" name="Shape 12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sp>
        <p:nvSpPr>
          <p:cNvPr id="133" name="Shape 13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4 essential features of CSAs</a:t>
            </a:r>
          </a:p>
        </p:txBody>
      </p:sp>
      <p:sp>
        <p:nvSpPr>
          <p:cNvPr id="134" name="Shape 134"/>
          <p:cNvSpPr txBox="1"/>
          <p:nvPr>
            <p:ph idx="1" type="body"/>
          </p:nvPr>
        </p:nvSpPr>
        <p:spPr>
          <a:xfrm>
            <a:off x="457200" y="1981200"/>
            <a:ext cx="8077199" cy="4144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Arial"/>
              <a:buNone/>
            </a:pPr>
            <a:r>
              <a:rPr b="1" i="0" lang="cs-CZ" sz="2800" u="none" cap="none" strike="noStrike">
                <a:solidFill>
                  <a:srgbClr val="DF661B"/>
                </a:solidFill>
                <a:latin typeface="Cambria"/>
                <a:ea typeface="Cambria"/>
                <a:cs typeface="Cambria"/>
                <a:sym typeface="Cambria"/>
              </a:rPr>
              <a:t>	LOCAL DIMENSIONS</a:t>
            </a:r>
          </a:p>
          <a:p>
            <a:pPr indent="-342900" lvl="0" marL="342900" marR="0" rtl="0" algn="l">
              <a:spcBef>
                <a:spcPts val="560"/>
              </a:spcBef>
              <a:spcAft>
                <a:spcPts val="0"/>
              </a:spcAft>
              <a:buClr>
                <a:srgbClr val="DF661B"/>
              </a:buClr>
              <a:buSzPct val="25000"/>
              <a:buFont typeface="Arial"/>
              <a:buNone/>
            </a:pPr>
            <a:r>
              <a:rPr b="1" i="0" lang="cs-CZ" sz="2800" u="none" cap="none" strike="noStrike">
                <a:solidFill>
                  <a:srgbClr val="DF661B"/>
                </a:solidFill>
                <a:latin typeface="Cambria"/>
                <a:ea typeface="Cambria"/>
                <a:cs typeface="Cambria"/>
                <a:sym typeface="Cambria"/>
              </a:rPr>
              <a:t>	</a:t>
            </a:r>
            <a:r>
              <a:rPr b="0" i="0" lang="cs-CZ" sz="2400" u="none" cap="none" strike="noStrike">
                <a:solidFill>
                  <a:srgbClr val="595959"/>
                </a:solidFill>
                <a:latin typeface="Cambria"/>
                <a:ea typeface="Cambria"/>
                <a:cs typeface="Cambria"/>
                <a:sym typeface="Cambria"/>
              </a:rPr>
              <a:t>CSA movement is oriented to the re-localisation of the food production.</a:t>
            </a:r>
          </a:p>
          <a:p>
            <a:pPr indent="-342900" lvl="0" marL="342900" marR="0" rtl="0" algn="l">
              <a:lnSpc>
                <a:spcPct val="8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80000"/>
              </a:lnSpc>
              <a:spcBef>
                <a:spcPts val="0"/>
              </a:spcBef>
              <a:spcAft>
                <a:spcPts val="0"/>
              </a:spcAft>
              <a:buClr>
                <a:schemeClr val="dk1"/>
              </a:buClr>
              <a:buSzPct val="25000"/>
              <a:buFont typeface="Arial"/>
              <a:buNone/>
            </a:pPr>
            <a:r>
              <a:t/>
            </a:r>
            <a:endParaRPr b="0" i="0" sz="217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spcAft>
                <a:spcPts val="0"/>
              </a:spcAft>
              <a:buClr>
                <a:schemeClr val="dk1"/>
              </a:buClr>
              <a:buSzPct val="25000"/>
              <a:buFont typeface="Arial"/>
              <a:buNone/>
            </a:pPr>
            <a:r>
              <a:t/>
            </a:r>
            <a:endParaRPr b="0" i="0" sz="2480" u="none" cap="none" strike="noStrike">
              <a:solidFill>
                <a:schemeClr val="dk1"/>
              </a:solidFill>
              <a:latin typeface="Ubuntu"/>
              <a:ea typeface="Ubuntu"/>
              <a:cs typeface="Ubuntu"/>
              <a:sym typeface="Ubuntu"/>
            </a:endParaRPr>
          </a:p>
          <a:p>
            <a:pPr indent="-342900" lvl="0" marL="342900" marR="0" rtl="0" algn="l">
              <a:lnSpc>
                <a:spcPct val="80000"/>
              </a:lnSpc>
              <a:spcBef>
                <a:spcPts val="496"/>
              </a:spcBef>
              <a:buClr>
                <a:schemeClr val="dk1"/>
              </a:buClr>
              <a:buSzPct val="25000"/>
              <a:buFont typeface="Arial"/>
              <a:buNone/>
            </a:pPr>
            <a:r>
              <a:t/>
            </a:r>
            <a:endParaRPr b="0" i="0" sz="2480" u="none" cap="none" strike="noStrike">
              <a:solidFill>
                <a:schemeClr val="dk1"/>
              </a:solidFill>
              <a:latin typeface="Ubuntu"/>
              <a:ea typeface="Ubuntu"/>
              <a:cs typeface="Ubuntu"/>
              <a:sym typeface="Ubuntu"/>
            </a:endParaRPr>
          </a:p>
        </p:txBody>
      </p:sp>
      <p:pic>
        <p:nvPicPr>
          <p:cNvPr id="135" name="Shape 135"/>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pic>
        <p:nvPicPr>
          <p:cNvPr descr="C:\Users\PC\Desktop\Livis eredeti képek\Traktoros csajos.jpg" id="136" name="Shape 136"/>
          <p:cNvPicPr preferRelativeResize="0"/>
          <p:nvPr/>
        </p:nvPicPr>
        <p:blipFill rotWithShape="1">
          <a:blip r:embed="rId5">
            <a:alphaModFix/>
          </a:blip>
          <a:srcRect b="0" l="0" r="0" t="0"/>
          <a:stretch/>
        </p:blipFill>
        <p:spPr>
          <a:xfrm>
            <a:off x="2286000" y="3484337"/>
            <a:ext cx="4876799" cy="2538685"/>
          </a:xfrm>
          <a:prstGeom prst="rect">
            <a:avLst/>
          </a:prstGeom>
          <a:noFill/>
          <a:ln>
            <a:noFill/>
          </a:ln>
        </p:spPr>
      </p:pic>
      <p:sp>
        <p:nvSpPr>
          <p:cNvPr id="137" name="Shape 13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sp>
        <p:nvSpPr>
          <p:cNvPr id="143" name="Shape 14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4 essential features of CSAs</a:t>
            </a:r>
          </a:p>
        </p:txBody>
      </p:sp>
      <p:sp>
        <p:nvSpPr>
          <p:cNvPr id="144" name="Shape 144"/>
          <p:cNvSpPr txBox="1"/>
          <p:nvPr>
            <p:ph idx="1" type="body"/>
          </p:nvPr>
        </p:nvSpPr>
        <p:spPr>
          <a:xfrm>
            <a:off x="457200" y="1905000"/>
            <a:ext cx="4648199" cy="4221162"/>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Arial"/>
              <a:buNone/>
            </a:pPr>
            <a:r>
              <a:rPr b="1" i="0" lang="cs-CZ" sz="2800" u="none" cap="none" strike="noStrike">
                <a:solidFill>
                  <a:srgbClr val="DF661B"/>
                </a:solidFill>
                <a:latin typeface="Cambria"/>
                <a:ea typeface="Cambria"/>
                <a:cs typeface="Cambria"/>
                <a:sym typeface="Cambria"/>
              </a:rPr>
              <a:t>	SOLIDARITY</a:t>
            </a:r>
          </a:p>
          <a:p>
            <a:pPr indent="-342900" lvl="0" marL="342900" marR="0" rtl="0" algn="l">
              <a:lnSpc>
                <a:spcPct val="90000"/>
              </a:lnSpc>
              <a:spcBef>
                <a:spcPts val="1000"/>
              </a:spcBef>
              <a:spcAft>
                <a:spcPts val="0"/>
              </a:spcAft>
              <a:buClr>
                <a:srgbClr val="DF661B"/>
              </a:buClr>
              <a:buSzPct val="25000"/>
              <a:buFont typeface="Arial"/>
              <a:buNone/>
            </a:pPr>
            <a:r>
              <a:rPr b="1" i="0" lang="cs-CZ" sz="2800" u="none" cap="none" strike="noStrike">
                <a:solidFill>
                  <a:srgbClr val="DF661B"/>
                </a:solidFill>
                <a:latin typeface="Cambria"/>
                <a:ea typeface="Cambria"/>
                <a:cs typeface="Cambria"/>
                <a:sym typeface="Cambria"/>
              </a:rPr>
              <a:t>	</a:t>
            </a:r>
            <a:r>
              <a:rPr b="0" i="0" lang="cs-CZ" sz="2400" u="none" cap="none" strike="noStrike">
                <a:solidFill>
                  <a:srgbClr val="595959"/>
                </a:solidFill>
                <a:latin typeface="Cambria"/>
                <a:ea typeface="Cambria"/>
                <a:cs typeface="Cambria"/>
                <a:sym typeface="Cambria"/>
              </a:rPr>
              <a:t>CSAs are based on solidarity between producers and consumers.</a:t>
            </a:r>
          </a:p>
          <a:p>
            <a:pPr indent="-342900" lvl="0" marL="342900" marR="0" rtl="0" algn="l">
              <a:lnSpc>
                <a:spcPct val="90000"/>
              </a:lnSpc>
              <a:spcBef>
                <a:spcPts val="1000"/>
              </a:spcBef>
              <a:spcAft>
                <a:spcPts val="0"/>
              </a:spcAft>
              <a:buClr>
                <a:srgbClr val="595959"/>
              </a:buClr>
              <a:buSzPct val="25000"/>
              <a:buFont typeface="Arial"/>
              <a:buNone/>
            </a:pPr>
            <a:r>
              <a:rPr b="0" i="0" lang="cs-CZ" sz="2400" u="none" cap="none" strike="noStrike">
                <a:solidFill>
                  <a:srgbClr val="595959"/>
                </a:solidFill>
                <a:latin typeface="Cambria"/>
                <a:ea typeface="Cambria"/>
                <a:cs typeface="Cambria"/>
                <a:sym typeface="Cambria"/>
              </a:rPr>
              <a:t>	This solidarity has at least 2 dimensions:</a:t>
            </a:r>
          </a:p>
          <a:p>
            <a:pPr indent="-349250" lvl="1" marL="742950" marR="0" rtl="0" algn="l">
              <a:lnSpc>
                <a:spcPct val="90000"/>
              </a:lnSpc>
              <a:spcBef>
                <a:spcPts val="1000"/>
              </a:spcBef>
              <a:spcAft>
                <a:spcPts val="0"/>
              </a:spcAft>
              <a:buClr>
                <a:srgbClr val="595959"/>
              </a:buClr>
              <a:buSzPct val="45000"/>
              <a:buFont typeface="Noto Sans Symbols"/>
              <a:buChar char="●"/>
            </a:pPr>
            <a:r>
              <a:rPr b="0" i="0" lang="cs-CZ" sz="2000" u="none" cap="none" strike="noStrike">
                <a:solidFill>
                  <a:srgbClr val="595959"/>
                </a:solidFill>
                <a:latin typeface="Cambria"/>
                <a:ea typeface="Cambria"/>
                <a:cs typeface="Cambria"/>
                <a:sym typeface="Cambria"/>
              </a:rPr>
              <a:t>sharing the risks and benefits of a local food system</a:t>
            </a:r>
          </a:p>
          <a:p>
            <a:pPr indent="-349250" lvl="1" marL="742950" marR="0" rtl="0" algn="l">
              <a:lnSpc>
                <a:spcPct val="90000"/>
              </a:lnSpc>
              <a:spcBef>
                <a:spcPts val="1000"/>
              </a:spcBef>
              <a:spcAft>
                <a:spcPts val="0"/>
              </a:spcAft>
              <a:buClr>
                <a:srgbClr val="595959"/>
              </a:buClr>
              <a:buSzPct val="45000"/>
              <a:buFont typeface="Noto Sans Symbols"/>
              <a:buChar char="●"/>
            </a:pPr>
            <a:r>
              <a:rPr b="0" i="0" lang="cs-CZ" sz="2000" u="none" cap="none" strike="noStrike">
                <a:solidFill>
                  <a:srgbClr val="595959"/>
                </a:solidFill>
                <a:latin typeface="Cambria"/>
                <a:ea typeface="Cambria"/>
                <a:cs typeface="Cambria"/>
                <a:sym typeface="Cambria"/>
              </a:rPr>
              <a:t>a fair payment of the farm work.</a:t>
            </a:r>
          </a:p>
          <a:p>
            <a:pPr indent="-342900" lvl="0" marL="342900" marR="0" rtl="0" algn="l">
              <a:spcBef>
                <a:spcPts val="560"/>
              </a:spcBef>
              <a:spcAft>
                <a:spcPts val="0"/>
              </a:spcAft>
              <a:buClr>
                <a:schemeClr val="dk1"/>
              </a:buClr>
              <a:buSzPct val="25000"/>
              <a:buFont typeface="Arial"/>
              <a:buNone/>
            </a:pPr>
            <a:r>
              <a:t/>
            </a:r>
            <a:endParaRPr b="0" i="0" sz="2800" u="none" cap="none" strike="noStrike">
              <a:solidFill>
                <a:srgbClr val="4C4C4C"/>
              </a:solidFill>
              <a:latin typeface="Cambria"/>
              <a:ea typeface="Cambria"/>
              <a:cs typeface="Cambria"/>
              <a:sym typeface="Cambria"/>
            </a:endParaRPr>
          </a:p>
          <a:p>
            <a:pPr indent="-342900" lvl="0" marL="342900" marR="0" rtl="0" algn="l">
              <a:lnSpc>
                <a:spcPct val="8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80000"/>
              </a:lnSpc>
              <a:spcBef>
                <a:spcPts val="0"/>
              </a:spcBef>
              <a:spcAft>
                <a:spcPts val="0"/>
              </a:spcAft>
              <a:buClr>
                <a:schemeClr val="dk1"/>
              </a:buClr>
              <a:buSzPct val="25000"/>
              <a:buFont typeface="Arial"/>
              <a:buNone/>
            </a:pPr>
            <a:r>
              <a:t/>
            </a:r>
            <a:endParaRPr b="0" i="0" sz="217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spcAft>
                <a:spcPts val="0"/>
              </a:spcAft>
              <a:buClr>
                <a:schemeClr val="dk1"/>
              </a:buClr>
              <a:buSzPct val="25000"/>
              <a:buFont typeface="Arial"/>
              <a:buNone/>
            </a:pPr>
            <a:r>
              <a:t/>
            </a:r>
            <a:endParaRPr b="0" i="0" sz="2480" u="none" cap="none" strike="noStrike">
              <a:solidFill>
                <a:schemeClr val="dk1"/>
              </a:solidFill>
              <a:latin typeface="Ubuntu"/>
              <a:ea typeface="Ubuntu"/>
              <a:cs typeface="Ubuntu"/>
              <a:sym typeface="Ubuntu"/>
            </a:endParaRPr>
          </a:p>
          <a:p>
            <a:pPr indent="-342900" lvl="0" marL="342900" marR="0" rtl="0" algn="l">
              <a:lnSpc>
                <a:spcPct val="80000"/>
              </a:lnSpc>
              <a:spcBef>
                <a:spcPts val="496"/>
              </a:spcBef>
              <a:buClr>
                <a:schemeClr val="dk1"/>
              </a:buClr>
              <a:buSzPct val="25000"/>
              <a:buFont typeface="Arial"/>
              <a:buNone/>
            </a:pPr>
            <a:r>
              <a:t/>
            </a:r>
            <a:endParaRPr b="0" i="0" sz="2480" u="none" cap="none" strike="noStrike">
              <a:solidFill>
                <a:schemeClr val="dk1"/>
              </a:solidFill>
              <a:latin typeface="Ubuntu"/>
              <a:ea typeface="Ubuntu"/>
              <a:cs typeface="Ubuntu"/>
              <a:sym typeface="Ubuntu"/>
            </a:endParaRPr>
          </a:p>
        </p:txBody>
      </p:sp>
      <p:pic>
        <p:nvPicPr>
          <p:cNvPr id="145" name="Shape 145"/>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pic>
        <p:nvPicPr>
          <p:cNvPr descr="C:\Users\PC\Desktop\Livis eredeti képek\ernyos kapalos.jpg" id="146" name="Shape 146"/>
          <p:cNvPicPr preferRelativeResize="0"/>
          <p:nvPr/>
        </p:nvPicPr>
        <p:blipFill rotWithShape="1">
          <a:blip r:embed="rId5">
            <a:alphaModFix/>
          </a:blip>
          <a:srcRect b="0" l="0" r="0" t="0"/>
          <a:stretch/>
        </p:blipFill>
        <p:spPr>
          <a:xfrm>
            <a:off x="5486400" y="1371600"/>
            <a:ext cx="3124199" cy="4747861"/>
          </a:xfrm>
          <a:prstGeom prst="rect">
            <a:avLst/>
          </a:prstGeom>
          <a:noFill/>
          <a:ln>
            <a:noFill/>
          </a:ln>
        </p:spPr>
      </p:pic>
      <p:sp>
        <p:nvSpPr>
          <p:cNvPr id="147" name="Shape 14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4 essential features of CSAs</a:t>
            </a:r>
          </a:p>
        </p:txBody>
      </p:sp>
      <p:sp>
        <p:nvSpPr>
          <p:cNvPr id="154" name="Shape 154"/>
          <p:cNvSpPr txBox="1"/>
          <p:nvPr>
            <p:ph idx="1" type="body"/>
          </p:nvPr>
        </p:nvSpPr>
        <p:spPr>
          <a:xfrm>
            <a:off x="457200" y="1981200"/>
            <a:ext cx="4876799" cy="4144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Arial"/>
              <a:buNone/>
            </a:pPr>
            <a:r>
              <a:rPr b="1" i="0" lang="cs-CZ" sz="2800" u="none" cap="none" strike="noStrike">
                <a:solidFill>
                  <a:srgbClr val="DF661B"/>
                </a:solidFill>
                <a:latin typeface="Cambria"/>
                <a:ea typeface="Cambria"/>
                <a:cs typeface="Cambria"/>
                <a:sym typeface="Cambria"/>
              </a:rPr>
              <a:t>	PRODUCER-CONSUMER </a:t>
            </a:r>
          </a:p>
          <a:p>
            <a:pPr indent="-342900" lvl="0" marL="342900" marR="0" rtl="0" algn="l">
              <a:lnSpc>
                <a:spcPct val="80000"/>
              </a:lnSpc>
              <a:spcBef>
                <a:spcPts val="0"/>
              </a:spcBef>
              <a:spcAft>
                <a:spcPts val="0"/>
              </a:spcAft>
              <a:buClr>
                <a:schemeClr val="dk1"/>
              </a:buClr>
              <a:buSzPct val="25000"/>
              <a:buFont typeface="Arial"/>
              <a:buNone/>
            </a:pPr>
            <a:r>
              <a:rPr b="1" i="0" lang="cs-CZ" sz="2800" u="none" cap="none" strike="noStrike">
                <a:solidFill>
                  <a:srgbClr val="DF661B"/>
                </a:solidFill>
                <a:latin typeface="Cambria"/>
                <a:ea typeface="Cambria"/>
                <a:cs typeface="Cambria"/>
                <a:sym typeface="Cambria"/>
              </a:rPr>
              <a:t>	TANDEM</a:t>
            </a:r>
          </a:p>
          <a:p>
            <a:pPr indent="-342900" lvl="0" marL="342900" marR="0" rtl="0" algn="l">
              <a:lnSpc>
                <a:spcPct val="80000"/>
              </a:lnSpc>
              <a:spcBef>
                <a:spcPts val="0"/>
              </a:spcBef>
              <a:spcAft>
                <a:spcPts val="0"/>
              </a:spcAft>
              <a:buClr>
                <a:schemeClr val="dk1"/>
              </a:buClr>
              <a:buSzPct val="25000"/>
              <a:buFont typeface="Arial"/>
              <a:buNone/>
            </a:pPr>
            <a:r>
              <a:t/>
            </a:r>
            <a:endParaRPr b="1" i="0" sz="1050" u="none" cap="none" strike="noStrike">
              <a:solidFill>
                <a:srgbClr val="DF661B"/>
              </a:solidFill>
              <a:latin typeface="Cambria"/>
              <a:ea typeface="Cambria"/>
              <a:cs typeface="Cambria"/>
              <a:sym typeface="Cambria"/>
            </a:endParaRPr>
          </a:p>
          <a:p>
            <a:pPr indent="-342900" lvl="0" marL="342900" marR="0" rtl="0" algn="l">
              <a:spcBef>
                <a:spcPts val="1000"/>
              </a:spcBef>
              <a:spcAft>
                <a:spcPts val="0"/>
              </a:spcAft>
              <a:buClr>
                <a:srgbClr val="DF661B"/>
              </a:buClr>
              <a:buSzPct val="25000"/>
              <a:buFont typeface="Arial"/>
              <a:buNone/>
            </a:pPr>
            <a:r>
              <a:rPr b="1" i="0" lang="cs-CZ" sz="2800" u="none" cap="none" strike="noStrike">
                <a:solidFill>
                  <a:srgbClr val="DF661B"/>
                </a:solidFill>
                <a:latin typeface="Cambria"/>
                <a:ea typeface="Cambria"/>
                <a:cs typeface="Cambria"/>
                <a:sym typeface="Cambria"/>
              </a:rPr>
              <a:t>	</a:t>
            </a:r>
            <a:r>
              <a:rPr b="0" i="0" lang="cs-CZ" sz="2400" u="none" cap="none" strike="noStrike">
                <a:solidFill>
                  <a:srgbClr val="595959"/>
                </a:solidFill>
                <a:latin typeface="Cambria"/>
                <a:ea typeface="Cambria"/>
                <a:cs typeface="Cambria"/>
                <a:sym typeface="Cambria"/>
              </a:rPr>
              <a:t>CSA partnerships are based on direct person-to-person contact and trust, with no intermediary and hierarchy.</a:t>
            </a:r>
          </a:p>
          <a:p>
            <a:pPr indent="-342900" lvl="0" marL="342900" marR="0" rtl="0" algn="l">
              <a:lnSpc>
                <a:spcPct val="90000"/>
              </a:lnSpc>
              <a:spcBef>
                <a:spcPts val="1000"/>
              </a:spcBef>
              <a:spcAft>
                <a:spcPts val="0"/>
              </a:spcAft>
              <a:buClr>
                <a:schemeClr val="dk1"/>
              </a:buClr>
              <a:buSzPct val="25000"/>
              <a:buFont typeface="Arial"/>
              <a:buNone/>
            </a:pPr>
            <a:r>
              <a:t/>
            </a:r>
            <a:endParaRPr b="0" i="0" sz="2800" u="none" cap="none" strike="noStrike">
              <a:solidFill>
                <a:srgbClr val="4C4C4C"/>
              </a:solidFill>
              <a:latin typeface="Cambria"/>
              <a:ea typeface="Cambria"/>
              <a:cs typeface="Cambria"/>
              <a:sym typeface="Cambria"/>
            </a:endParaRPr>
          </a:p>
          <a:p>
            <a:pPr indent="-342900" lvl="0" marL="342900" marR="0" rtl="0" algn="l">
              <a:lnSpc>
                <a:spcPct val="8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80000"/>
              </a:lnSpc>
              <a:spcBef>
                <a:spcPts val="0"/>
              </a:spcBef>
              <a:spcAft>
                <a:spcPts val="0"/>
              </a:spcAft>
              <a:buClr>
                <a:schemeClr val="dk1"/>
              </a:buClr>
              <a:buSzPct val="25000"/>
              <a:buFont typeface="Arial"/>
              <a:buNone/>
            </a:pPr>
            <a:r>
              <a:t/>
            </a:r>
            <a:endParaRPr b="0" i="0" sz="217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spcAft>
                <a:spcPts val="0"/>
              </a:spcAft>
              <a:buClr>
                <a:schemeClr val="dk1"/>
              </a:buClr>
              <a:buSzPct val="25000"/>
              <a:buFont typeface="Arial"/>
              <a:buNone/>
            </a:pPr>
            <a:r>
              <a:t/>
            </a:r>
            <a:endParaRPr b="0" i="0" sz="2480" u="none" cap="none" strike="noStrike">
              <a:solidFill>
                <a:schemeClr val="dk1"/>
              </a:solidFill>
              <a:latin typeface="Ubuntu"/>
              <a:ea typeface="Ubuntu"/>
              <a:cs typeface="Ubuntu"/>
              <a:sym typeface="Ubuntu"/>
            </a:endParaRPr>
          </a:p>
          <a:p>
            <a:pPr indent="-342900" lvl="0" marL="342900" marR="0" rtl="0" algn="l">
              <a:lnSpc>
                <a:spcPct val="80000"/>
              </a:lnSpc>
              <a:spcBef>
                <a:spcPts val="496"/>
              </a:spcBef>
              <a:buClr>
                <a:schemeClr val="dk1"/>
              </a:buClr>
              <a:buSzPct val="25000"/>
              <a:buFont typeface="Arial"/>
              <a:buNone/>
            </a:pPr>
            <a:r>
              <a:t/>
            </a:r>
            <a:endParaRPr b="0" i="0" sz="2480" u="none" cap="none" strike="noStrike">
              <a:solidFill>
                <a:schemeClr val="dk1"/>
              </a:solidFill>
              <a:latin typeface="Ubuntu"/>
              <a:ea typeface="Ubuntu"/>
              <a:cs typeface="Ubuntu"/>
              <a:sym typeface="Ubuntu"/>
            </a:endParaRPr>
          </a:p>
        </p:txBody>
      </p:sp>
      <p:pic>
        <p:nvPicPr>
          <p:cNvPr id="155" name="Shape 155"/>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pic>
        <p:nvPicPr>
          <p:cNvPr descr="C:\Users\PC\Desktop\Livis eredeti képek\talicskas hatteres.jpg" id="156" name="Shape 156"/>
          <p:cNvPicPr preferRelativeResize="0"/>
          <p:nvPr/>
        </p:nvPicPr>
        <p:blipFill rotWithShape="1">
          <a:blip r:embed="rId5">
            <a:alphaModFix/>
          </a:blip>
          <a:srcRect b="0" l="0" r="0" t="0"/>
          <a:stretch/>
        </p:blipFill>
        <p:spPr>
          <a:xfrm>
            <a:off x="5257800" y="1295400"/>
            <a:ext cx="3438525" cy="4914899"/>
          </a:xfrm>
          <a:prstGeom prst="rect">
            <a:avLst/>
          </a:prstGeom>
          <a:noFill/>
          <a:ln>
            <a:noFill/>
          </a:ln>
        </p:spPr>
      </p:pic>
      <p:sp>
        <p:nvSpPr>
          <p:cNvPr id="157" name="Shape 15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sp>
        <p:nvSpPr>
          <p:cNvPr id="163" name="Shape 16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Limits &amp; benefits of CSAs</a:t>
            </a:r>
          </a:p>
        </p:txBody>
      </p:sp>
      <p:pic>
        <p:nvPicPr>
          <p:cNvPr id="164" name="Shape 164"/>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sp>
        <p:nvSpPr>
          <p:cNvPr id="165" name="Shape 165"/>
          <p:cNvSpPr txBox="1"/>
          <p:nvPr>
            <p:ph idx="1" type="body"/>
          </p:nvPr>
        </p:nvSpPr>
        <p:spPr>
          <a:xfrm>
            <a:off x="457200" y="1600200"/>
            <a:ext cx="5105399"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DF661B"/>
              </a:buClr>
              <a:buSzPct val="25000"/>
              <a:buFont typeface="Arial"/>
              <a:buNone/>
            </a:pPr>
            <a:r>
              <a:rPr b="1" i="0" lang="cs-CZ" sz="2800" u="none" cap="none" strike="noStrike">
                <a:solidFill>
                  <a:srgbClr val="DF661B"/>
                </a:solidFill>
                <a:latin typeface="Cambria"/>
                <a:ea typeface="Cambria"/>
                <a:cs typeface="Cambria"/>
                <a:sym typeface="Cambria"/>
              </a:rPr>
              <a:t>LIMITS FOR THE CONSUMERS</a:t>
            </a:r>
            <a:br>
              <a:rPr b="1" i="0" lang="cs-CZ" sz="2800" u="none" cap="none" strike="noStrike">
                <a:solidFill>
                  <a:srgbClr val="DF661B"/>
                </a:solidFill>
                <a:latin typeface="Cambria"/>
                <a:ea typeface="Cambria"/>
                <a:cs typeface="Cambria"/>
                <a:sym typeface="Cambria"/>
              </a:rPr>
            </a:br>
          </a:p>
          <a:p>
            <a:pPr indent="-342900" lvl="0" marL="342900" marR="0" rtl="0" algn="l">
              <a:lnSpc>
                <a:spcPct val="90000"/>
              </a:lnSpc>
              <a:spcBef>
                <a:spcPts val="1000"/>
              </a:spcBef>
              <a:spcAft>
                <a:spcPts val="0"/>
              </a:spcAft>
              <a:buClr>
                <a:srgbClr val="595959"/>
              </a:buClr>
              <a:buSzPct val="100000"/>
              <a:buFont typeface="Arial"/>
              <a:buChar char="•"/>
            </a:pPr>
            <a:r>
              <a:rPr b="0" i="0" lang="cs-CZ" sz="2400" u="none" cap="none" strike="noStrike">
                <a:solidFill>
                  <a:srgbClr val="595959"/>
                </a:solidFill>
                <a:latin typeface="Cambria"/>
                <a:ea typeface="Cambria"/>
                <a:cs typeface="Cambria"/>
                <a:sym typeface="Cambria"/>
              </a:rPr>
              <a:t>Limited choice of produces – equal shares of the harvest.</a:t>
            </a:r>
          </a:p>
          <a:p>
            <a:pPr indent="-342900" lvl="0" marL="342900" marR="0" rtl="0" algn="l">
              <a:lnSpc>
                <a:spcPct val="90000"/>
              </a:lnSpc>
              <a:spcBef>
                <a:spcPts val="1000"/>
              </a:spcBef>
              <a:spcAft>
                <a:spcPts val="0"/>
              </a:spcAft>
              <a:buClr>
                <a:srgbClr val="595959"/>
              </a:buClr>
              <a:buSzPct val="100000"/>
              <a:buFont typeface="Arial"/>
              <a:buChar char="•"/>
            </a:pPr>
            <a:r>
              <a:rPr b="0" i="0" lang="cs-CZ" sz="2400" u="none" cap="none" strike="noStrike">
                <a:solidFill>
                  <a:srgbClr val="595959"/>
                </a:solidFill>
                <a:latin typeface="Cambria"/>
                <a:ea typeface="Cambria"/>
                <a:cs typeface="Cambria"/>
                <a:sym typeface="Cambria"/>
              </a:rPr>
              <a:t>Picking up the weekly basket. </a:t>
            </a:r>
          </a:p>
          <a:p>
            <a:pPr indent="-342900" lvl="0" marL="342900" marR="0" rtl="0" algn="l">
              <a:lnSpc>
                <a:spcPct val="90000"/>
              </a:lnSpc>
              <a:spcBef>
                <a:spcPts val="1000"/>
              </a:spcBef>
              <a:spcAft>
                <a:spcPts val="0"/>
              </a:spcAft>
              <a:buClr>
                <a:srgbClr val="595959"/>
              </a:buClr>
              <a:buSzPct val="100000"/>
              <a:buFont typeface="Arial"/>
              <a:buChar char="•"/>
            </a:pPr>
            <a:r>
              <a:rPr b="0" i="0" lang="cs-CZ" sz="2400" u="none" cap="none" strike="noStrike">
                <a:solidFill>
                  <a:srgbClr val="595959"/>
                </a:solidFill>
                <a:latin typeface="Cambria"/>
                <a:ea typeface="Cambria"/>
                <a:cs typeface="Cambria"/>
                <a:sym typeface="Cambria"/>
              </a:rPr>
              <a:t>Payment in advance and sharing risks of organic farming.</a:t>
            </a:r>
          </a:p>
          <a:p>
            <a:pPr indent="-342900" lvl="0" marL="342900" marR="0" rtl="0" algn="l">
              <a:lnSpc>
                <a:spcPct val="90000"/>
              </a:lnSpc>
              <a:spcBef>
                <a:spcPts val="1000"/>
              </a:spcBef>
              <a:spcAft>
                <a:spcPts val="0"/>
              </a:spcAft>
              <a:buClr>
                <a:srgbClr val="595959"/>
              </a:buClr>
              <a:buSzPct val="100000"/>
              <a:buFont typeface="Arial"/>
              <a:buChar char="•"/>
            </a:pPr>
            <a:r>
              <a:rPr b="0" i="0" lang="cs-CZ" sz="2400" u="none" cap="none" strike="noStrike">
                <a:solidFill>
                  <a:srgbClr val="595959"/>
                </a:solidFill>
                <a:latin typeface="Cambria"/>
                <a:ea typeface="Cambria"/>
                <a:cs typeface="Cambria"/>
                <a:sym typeface="Cambria"/>
              </a:rPr>
              <a:t>Volunteering for distribution and/or farm activities.</a:t>
            </a:r>
          </a:p>
          <a:p>
            <a:pPr indent="0" lvl="0" marL="0" marR="0" rtl="0" algn="l">
              <a:lnSpc>
                <a:spcPct val="90000"/>
              </a:lnSpc>
              <a:spcBef>
                <a:spcPts val="1000"/>
              </a:spcBef>
              <a:spcAft>
                <a:spcPts val="0"/>
              </a:spcAft>
              <a:buClr>
                <a:schemeClr val="dk1"/>
              </a:buClr>
              <a:buSzPct val="100000"/>
              <a:buFont typeface="Arial"/>
              <a:buNone/>
            </a:pPr>
            <a:r>
              <a:t/>
            </a:r>
            <a:endParaRPr b="1" i="0" sz="2800" u="none" cap="none" strike="noStrike">
              <a:solidFill>
                <a:srgbClr val="DF661B"/>
              </a:solidFill>
              <a:latin typeface="Cambria"/>
              <a:ea typeface="Cambria"/>
              <a:cs typeface="Cambria"/>
              <a:sym typeface="Cambria"/>
            </a:endParaRPr>
          </a:p>
          <a:p>
            <a:pPr indent="-342900" lvl="0" marL="34290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pic>
        <p:nvPicPr>
          <p:cNvPr descr="C:\Users\PC\Desktop\Livis eredeti képek\farm visit.jpg" id="166" name="Shape 166"/>
          <p:cNvPicPr preferRelativeResize="0"/>
          <p:nvPr/>
        </p:nvPicPr>
        <p:blipFill rotWithShape="1">
          <a:blip r:embed="rId5">
            <a:alphaModFix/>
          </a:blip>
          <a:srcRect b="0" l="0" r="0" t="0"/>
          <a:stretch/>
        </p:blipFill>
        <p:spPr>
          <a:xfrm>
            <a:off x="5943600" y="1219200"/>
            <a:ext cx="2685335" cy="5124450"/>
          </a:xfrm>
          <a:prstGeom prst="rect">
            <a:avLst/>
          </a:prstGeom>
          <a:noFill/>
          <a:ln>
            <a:noFill/>
          </a:ln>
        </p:spPr>
      </p:pic>
      <p:sp>
        <p:nvSpPr>
          <p:cNvPr id="167" name="Shape 16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sp>
        <p:nvSpPr>
          <p:cNvPr id="173" name="Shape 17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Limits &amp; benefits of CSAs</a:t>
            </a:r>
          </a:p>
        </p:txBody>
      </p:sp>
      <p:pic>
        <p:nvPicPr>
          <p:cNvPr id="174" name="Shape 174"/>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sp>
        <p:nvSpPr>
          <p:cNvPr id="175" name="Shape 175"/>
          <p:cNvSpPr txBox="1"/>
          <p:nvPr>
            <p:ph idx="1" type="body"/>
          </p:nvPr>
        </p:nvSpPr>
        <p:spPr>
          <a:xfrm>
            <a:off x="457200" y="1600200"/>
            <a:ext cx="56388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DF661B"/>
              </a:buClr>
              <a:buSzPct val="25000"/>
              <a:buFont typeface="Arial"/>
              <a:buNone/>
            </a:pPr>
            <a:r>
              <a:rPr b="1" i="0" lang="cs-CZ" sz="2775" u="none" cap="none" strike="noStrike">
                <a:solidFill>
                  <a:srgbClr val="DF661B"/>
                </a:solidFill>
                <a:latin typeface="Cambria"/>
                <a:ea typeface="Cambria"/>
                <a:cs typeface="Cambria"/>
                <a:sym typeface="Cambria"/>
              </a:rPr>
              <a:t>BENEFITS FOR THE CONSUMERS</a:t>
            </a:r>
          </a:p>
          <a:p>
            <a:pPr indent="-342900" lvl="0" marL="342900" marR="0" rtl="0" algn="l">
              <a:lnSpc>
                <a:spcPct val="90000"/>
              </a:lnSpc>
              <a:spcBef>
                <a:spcPts val="1000"/>
              </a:spcBef>
              <a:spcAft>
                <a:spcPts val="0"/>
              </a:spcAft>
              <a:buClr>
                <a:srgbClr val="595959"/>
              </a:buClr>
              <a:buSzPct val="100208"/>
              <a:buFont typeface="Arial"/>
              <a:buChar char="•"/>
            </a:pPr>
            <a:r>
              <a:rPr b="0" i="0" lang="cs-CZ" sz="2405" u="none" cap="none" strike="noStrike">
                <a:solidFill>
                  <a:srgbClr val="595959"/>
                </a:solidFill>
                <a:latin typeface="Cambria"/>
                <a:ea typeface="Cambria"/>
                <a:cs typeface="Cambria"/>
                <a:sym typeface="Cambria"/>
              </a:rPr>
              <a:t>Accessing organic and nutritionally rich food</a:t>
            </a:r>
          </a:p>
          <a:p>
            <a:pPr indent="-342900" lvl="0" marL="342900" marR="0" rtl="0" algn="l">
              <a:lnSpc>
                <a:spcPct val="90000"/>
              </a:lnSpc>
              <a:spcBef>
                <a:spcPts val="1000"/>
              </a:spcBef>
              <a:spcAft>
                <a:spcPts val="0"/>
              </a:spcAft>
              <a:buClr>
                <a:srgbClr val="595959"/>
              </a:buClr>
              <a:buSzPct val="100208"/>
              <a:buFont typeface="Arial"/>
              <a:buChar char="•"/>
            </a:pPr>
            <a:r>
              <a:rPr b="0" i="0" lang="cs-CZ" sz="2405" u="none" cap="none" strike="noStrike">
                <a:solidFill>
                  <a:srgbClr val="595959"/>
                </a:solidFill>
                <a:latin typeface="Cambria"/>
                <a:ea typeface="Cambria"/>
                <a:cs typeface="Cambria"/>
                <a:sym typeface="Cambria"/>
              </a:rPr>
              <a:t>Freshness and taste of a large variety of local products</a:t>
            </a:r>
          </a:p>
          <a:p>
            <a:pPr indent="-342900" lvl="0" marL="342900" marR="0" rtl="0" algn="l">
              <a:lnSpc>
                <a:spcPct val="90000"/>
              </a:lnSpc>
              <a:spcBef>
                <a:spcPts val="1000"/>
              </a:spcBef>
              <a:spcAft>
                <a:spcPts val="0"/>
              </a:spcAft>
              <a:buClr>
                <a:srgbClr val="4C4C4C"/>
              </a:buClr>
              <a:buSzPct val="100208"/>
              <a:buFont typeface="Arial"/>
              <a:buChar char="•"/>
            </a:pPr>
            <a:r>
              <a:rPr b="0" i="0" lang="cs-CZ" sz="2405" u="none" cap="none" strike="noStrike">
                <a:solidFill>
                  <a:srgbClr val="4C4C4C"/>
                </a:solidFill>
                <a:latin typeface="Cambria"/>
                <a:ea typeface="Cambria"/>
                <a:cs typeface="Cambria"/>
                <a:sym typeface="Cambria"/>
              </a:rPr>
              <a:t>Substantial information about the food and food production conditions</a:t>
            </a:r>
          </a:p>
          <a:p>
            <a:pPr indent="-342900" lvl="0" marL="342900" marR="0" rtl="0" algn="l">
              <a:lnSpc>
                <a:spcPct val="90000"/>
              </a:lnSpc>
              <a:spcBef>
                <a:spcPts val="1000"/>
              </a:spcBef>
              <a:spcAft>
                <a:spcPts val="0"/>
              </a:spcAft>
              <a:buClr>
                <a:srgbClr val="4C4C4C"/>
              </a:buClr>
              <a:buSzPct val="100208"/>
              <a:buFont typeface="Arial"/>
              <a:buChar char="•"/>
            </a:pPr>
            <a:r>
              <a:rPr b="0" i="0" lang="cs-CZ" sz="2405" u="none" cap="none" strike="noStrike">
                <a:solidFill>
                  <a:srgbClr val="4C4C4C"/>
                </a:solidFill>
                <a:latin typeface="Cambria"/>
                <a:ea typeface="Cambria"/>
                <a:cs typeface="Cambria"/>
                <a:sym typeface="Cambria"/>
              </a:rPr>
              <a:t>More accessible food, in terms of organic products prices</a:t>
            </a:r>
          </a:p>
          <a:p>
            <a:pPr indent="-342900" lvl="0" marL="342900" marR="0" rtl="0" algn="l">
              <a:lnSpc>
                <a:spcPct val="90000"/>
              </a:lnSpc>
              <a:spcBef>
                <a:spcPts val="1000"/>
              </a:spcBef>
              <a:spcAft>
                <a:spcPts val="0"/>
              </a:spcAft>
              <a:buClr>
                <a:srgbClr val="4C4C4C"/>
              </a:buClr>
              <a:buSzPct val="100208"/>
              <a:buFont typeface="Arial"/>
              <a:buChar char="•"/>
            </a:pPr>
            <a:r>
              <a:rPr b="0" i="0" lang="cs-CZ" sz="2405" u="none" cap="none" strike="noStrike">
                <a:solidFill>
                  <a:srgbClr val="4C4C4C"/>
                </a:solidFill>
                <a:latin typeface="Cambria"/>
                <a:ea typeface="Cambria"/>
                <a:cs typeface="Cambria"/>
                <a:sym typeface="Cambria"/>
              </a:rPr>
              <a:t>Participating and investing in local communities</a:t>
            </a:r>
          </a:p>
          <a:p>
            <a:pPr indent="0" lvl="0" marL="0" marR="0" rtl="0" algn="l">
              <a:lnSpc>
                <a:spcPct val="90000"/>
              </a:lnSpc>
              <a:spcBef>
                <a:spcPts val="1000"/>
              </a:spcBef>
              <a:spcAft>
                <a:spcPts val="0"/>
              </a:spcAft>
              <a:buClr>
                <a:schemeClr val="dk1"/>
              </a:buClr>
              <a:buSzPct val="99615"/>
              <a:buFont typeface="Arial"/>
              <a:buNone/>
            </a:pPr>
            <a:r>
              <a:t/>
            </a:r>
            <a:endParaRPr b="1" i="0" sz="2590" u="none" cap="none" strike="noStrike">
              <a:solidFill>
                <a:srgbClr val="DF661B"/>
              </a:solidFill>
              <a:latin typeface="Cambria"/>
              <a:ea typeface="Cambria"/>
              <a:cs typeface="Cambria"/>
              <a:sym typeface="Cambria"/>
            </a:endParaRPr>
          </a:p>
          <a:p>
            <a:pPr indent="-342900" lvl="0" marL="342900" marR="0" rtl="0" algn="l">
              <a:spcBef>
                <a:spcPts val="592"/>
              </a:spcBef>
              <a:buClr>
                <a:schemeClr val="dk1"/>
              </a:buClr>
              <a:buSzPct val="25000"/>
              <a:buFont typeface="Arial"/>
              <a:buNone/>
            </a:pPr>
            <a:r>
              <a:t/>
            </a:r>
            <a:endParaRPr b="0" i="0" sz="2960" u="none" cap="none" strike="noStrike">
              <a:solidFill>
                <a:schemeClr val="dk1"/>
              </a:solidFill>
              <a:latin typeface="Calibri"/>
              <a:ea typeface="Calibri"/>
              <a:cs typeface="Calibri"/>
              <a:sym typeface="Calibri"/>
            </a:endParaRPr>
          </a:p>
        </p:txBody>
      </p:sp>
      <p:pic>
        <p:nvPicPr>
          <p:cNvPr descr="C:\Users\PC\Desktop\Livis eredeti képek\farm visit.jpg" id="176" name="Shape 176"/>
          <p:cNvPicPr preferRelativeResize="0"/>
          <p:nvPr/>
        </p:nvPicPr>
        <p:blipFill rotWithShape="1">
          <a:blip r:embed="rId5">
            <a:alphaModFix/>
          </a:blip>
          <a:srcRect b="0" l="0" r="0" t="0"/>
          <a:stretch/>
        </p:blipFill>
        <p:spPr>
          <a:xfrm>
            <a:off x="5943600" y="1219200"/>
            <a:ext cx="2685335" cy="5124450"/>
          </a:xfrm>
          <a:prstGeom prst="rect">
            <a:avLst/>
          </a:prstGeom>
          <a:noFill/>
          <a:ln>
            <a:noFill/>
          </a:ln>
        </p:spPr>
      </p:pic>
      <p:sp>
        <p:nvSpPr>
          <p:cNvPr id="177" name="Shape 17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pic>
        <p:nvPicPr>
          <p:cNvPr id="182" name="Shape 182"/>
          <p:cNvPicPr preferRelativeResize="0"/>
          <p:nvPr/>
        </p:nvPicPr>
        <p:blipFill rotWithShape="1">
          <a:blip r:embed="rId3">
            <a:alphaModFix/>
          </a:blip>
          <a:srcRect b="0" l="0" r="0" t="0"/>
          <a:stretch/>
        </p:blipFill>
        <p:spPr>
          <a:xfrm>
            <a:off x="7315200" y="6248400"/>
            <a:ext cx="1682641" cy="481625"/>
          </a:xfrm>
          <a:prstGeom prst="rect">
            <a:avLst/>
          </a:prstGeom>
          <a:noFill/>
          <a:ln>
            <a:noFill/>
          </a:ln>
        </p:spPr>
      </p:pic>
      <p:sp>
        <p:nvSpPr>
          <p:cNvPr id="183" name="Shape 18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mbria"/>
              <a:buNone/>
            </a:pPr>
            <a:r>
              <a:rPr b="1" i="0" lang="cs-CZ" sz="4400" u="none" cap="none" strike="noStrike">
                <a:solidFill>
                  <a:srgbClr val="595959"/>
                </a:solidFill>
                <a:latin typeface="Cambria"/>
                <a:ea typeface="Cambria"/>
                <a:cs typeface="Cambria"/>
                <a:sym typeface="Cambria"/>
              </a:rPr>
              <a:t>Limits &amp; benefits of CSAs</a:t>
            </a:r>
          </a:p>
        </p:txBody>
      </p:sp>
      <p:pic>
        <p:nvPicPr>
          <p:cNvPr id="184" name="Shape 184"/>
          <p:cNvPicPr preferRelativeResize="0"/>
          <p:nvPr/>
        </p:nvPicPr>
        <p:blipFill rotWithShape="1">
          <a:blip r:embed="rId4">
            <a:alphaModFix/>
          </a:blip>
          <a:srcRect b="0" l="0" r="0" t="0"/>
          <a:stretch/>
        </p:blipFill>
        <p:spPr>
          <a:xfrm>
            <a:off x="152400" y="6162675"/>
            <a:ext cx="1343024" cy="695325"/>
          </a:xfrm>
          <a:prstGeom prst="rect">
            <a:avLst/>
          </a:prstGeom>
          <a:noFill/>
          <a:ln>
            <a:noFill/>
          </a:ln>
        </p:spPr>
      </p:pic>
      <p:sp>
        <p:nvSpPr>
          <p:cNvPr id="185" name="Shape 185"/>
          <p:cNvSpPr txBox="1"/>
          <p:nvPr>
            <p:ph idx="1" type="body"/>
          </p:nvPr>
        </p:nvSpPr>
        <p:spPr>
          <a:xfrm>
            <a:off x="457200" y="1600200"/>
            <a:ext cx="5105399"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DF661B"/>
              </a:buClr>
              <a:buSzPct val="25000"/>
              <a:buFont typeface="Arial"/>
              <a:buNone/>
            </a:pPr>
            <a:r>
              <a:rPr b="1" i="0" lang="cs-CZ" sz="2775" u="none" cap="none" strike="noStrike">
                <a:solidFill>
                  <a:srgbClr val="DF661B"/>
                </a:solidFill>
                <a:latin typeface="Cambria"/>
                <a:ea typeface="Cambria"/>
                <a:cs typeface="Cambria"/>
                <a:sym typeface="Cambria"/>
              </a:rPr>
              <a:t>LIMITS FOR THE PRODUCERS</a:t>
            </a:r>
          </a:p>
          <a:p>
            <a:pPr indent="-342900" lvl="0" marL="342900" marR="0" rtl="0" algn="l">
              <a:spcBef>
                <a:spcPts val="444"/>
              </a:spcBef>
              <a:spcAft>
                <a:spcPts val="0"/>
              </a:spcAft>
              <a:buClr>
                <a:srgbClr val="595959"/>
              </a:buClr>
              <a:buSzPct val="100909"/>
              <a:buFont typeface="Arial"/>
              <a:buChar char="•"/>
            </a:pPr>
            <a:r>
              <a:rPr b="0" i="0" lang="cs-CZ" sz="2220" u="none" cap="none" strike="noStrike">
                <a:solidFill>
                  <a:srgbClr val="595959"/>
                </a:solidFill>
                <a:latin typeface="Cambria"/>
                <a:ea typeface="Cambria"/>
                <a:cs typeface="Cambria"/>
                <a:sym typeface="Cambria"/>
              </a:rPr>
              <a:t>Risk of lower crops (e.g. pests, severe weather)</a:t>
            </a:r>
          </a:p>
          <a:p>
            <a:pPr indent="-342900" lvl="0" marL="342900" marR="0" rtl="0" algn="l">
              <a:spcBef>
                <a:spcPts val="444"/>
              </a:spcBef>
              <a:spcAft>
                <a:spcPts val="0"/>
              </a:spcAft>
              <a:buClr>
                <a:srgbClr val="595959"/>
              </a:buClr>
              <a:buSzPct val="100909"/>
              <a:buFont typeface="Arial"/>
              <a:buChar char="•"/>
            </a:pPr>
            <a:r>
              <a:rPr b="0" i="0" lang="cs-CZ" sz="2220" u="none" cap="none" strike="noStrike">
                <a:solidFill>
                  <a:srgbClr val="595959"/>
                </a:solidFill>
                <a:latin typeface="Cambria"/>
                <a:ea typeface="Cambria"/>
                <a:cs typeface="Cambria"/>
                <a:sym typeface="Cambria"/>
              </a:rPr>
              <a:t>Hardships of growing a large variety of organic vegetables</a:t>
            </a:r>
          </a:p>
          <a:p>
            <a:pPr indent="-342900" lvl="0" marL="342900" marR="0" rtl="0" algn="l">
              <a:lnSpc>
                <a:spcPct val="90000"/>
              </a:lnSpc>
              <a:spcBef>
                <a:spcPts val="1000"/>
              </a:spcBef>
              <a:spcAft>
                <a:spcPts val="0"/>
              </a:spcAft>
              <a:buClr>
                <a:srgbClr val="4C4C4C"/>
              </a:buClr>
              <a:buSzPct val="100909"/>
              <a:buFont typeface="Arial"/>
              <a:buChar char="•"/>
            </a:pPr>
            <a:r>
              <a:rPr b="0" i="0" lang="cs-CZ" sz="2220" u="none" cap="none" strike="noStrike">
                <a:solidFill>
                  <a:srgbClr val="4C4C4C"/>
                </a:solidFill>
                <a:latin typeface="Cambria"/>
                <a:ea typeface="Cambria"/>
                <a:cs typeface="Cambria"/>
                <a:sym typeface="Cambria"/>
              </a:rPr>
              <a:t>Planning the crops in order to assure continuity of distribution</a:t>
            </a:r>
          </a:p>
          <a:p>
            <a:pPr indent="-342900" lvl="0" marL="342900" marR="0" rtl="0" algn="l">
              <a:lnSpc>
                <a:spcPct val="90000"/>
              </a:lnSpc>
              <a:spcBef>
                <a:spcPts val="1000"/>
              </a:spcBef>
              <a:spcAft>
                <a:spcPts val="0"/>
              </a:spcAft>
              <a:buClr>
                <a:srgbClr val="4C4C4C"/>
              </a:buClr>
              <a:buSzPct val="100909"/>
              <a:buFont typeface="Arial"/>
              <a:buChar char="•"/>
            </a:pPr>
            <a:r>
              <a:rPr b="0" i="0" lang="cs-CZ" sz="2220" u="none" cap="none" strike="noStrike">
                <a:solidFill>
                  <a:srgbClr val="4C4C4C"/>
                </a:solidFill>
                <a:latin typeface="Cambria"/>
                <a:ea typeface="Cambria"/>
                <a:cs typeface="Cambria"/>
                <a:sym typeface="Cambria"/>
              </a:rPr>
              <a:t>Low confidence to consumers commitment  </a:t>
            </a:r>
          </a:p>
          <a:p>
            <a:pPr indent="-342900" lvl="0" marL="342900" marR="0" rtl="0" algn="l">
              <a:lnSpc>
                <a:spcPct val="90000"/>
              </a:lnSpc>
              <a:spcBef>
                <a:spcPts val="1000"/>
              </a:spcBef>
              <a:spcAft>
                <a:spcPts val="0"/>
              </a:spcAft>
              <a:buClr>
                <a:srgbClr val="4C4C4C"/>
              </a:buClr>
              <a:buSzPct val="100909"/>
              <a:buFont typeface="Arial"/>
              <a:buChar char="•"/>
            </a:pPr>
            <a:r>
              <a:rPr b="0" i="0" lang="cs-CZ" sz="2220" u="none" cap="none" strike="noStrike">
                <a:solidFill>
                  <a:srgbClr val="4C4C4C"/>
                </a:solidFill>
                <a:latin typeface="Cambria"/>
                <a:ea typeface="Cambria"/>
                <a:cs typeface="Cambria"/>
                <a:sym typeface="Cambria"/>
              </a:rPr>
              <a:t>Frequent communication actions</a:t>
            </a:r>
          </a:p>
          <a:p>
            <a:pPr indent="-342900" lvl="0" marL="342900" marR="0" rtl="0" algn="l">
              <a:lnSpc>
                <a:spcPct val="90000"/>
              </a:lnSpc>
              <a:spcBef>
                <a:spcPts val="1000"/>
              </a:spcBef>
              <a:buClr>
                <a:srgbClr val="4C4C4C"/>
              </a:buClr>
              <a:buSzPct val="100909"/>
              <a:buFont typeface="Arial"/>
              <a:buChar char="•"/>
            </a:pPr>
            <a:r>
              <a:rPr b="0" i="0" lang="cs-CZ" sz="2220" u="none" cap="none" strike="noStrike">
                <a:solidFill>
                  <a:srgbClr val="4C4C4C"/>
                </a:solidFill>
                <a:latin typeface="Cambria"/>
                <a:ea typeface="Cambria"/>
                <a:cs typeface="Cambria"/>
                <a:sym typeface="Cambria"/>
              </a:rPr>
              <a:t>Small capital for farm development</a:t>
            </a:r>
          </a:p>
        </p:txBody>
      </p:sp>
      <p:pic>
        <p:nvPicPr>
          <p:cNvPr id="186" name="Shape 186"/>
          <p:cNvPicPr preferRelativeResize="0"/>
          <p:nvPr/>
        </p:nvPicPr>
        <p:blipFill rotWithShape="1">
          <a:blip r:embed="rId5">
            <a:alphaModFix/>
          </a:blip>
          <a:srcRect b="0" l="0" r="0" t="0"/>
          <a:stretch/>
        </p:blipFill>
        <p:spPr>
          <a:xfrm>
            <a:off x="5867400" y="1524000"/>
            <a:ext cx="2781300" cy="4452519"/>
          </a:xfrm>
          <a:prstGeom prst="rect">
            <a:avLst/>
          </a:prstGeom>
          <a:noFill/>
          <a:ln>
            <a:noFill/>
          </a:ln>
        </p:spPr>
      </p:pic>
      <p:sp>
        <p:nvSpPr>
          <p:cNvPr id="187" name="Shape 18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1" lang="cs-CZ" sz="1200" u="none" cap="none" strike="noStrike">
                <a:solidFill>
                  <a:srgbClr val="7F7F7F"/>
                </a:solidFill>
                <a:latin typeface="Cambria"/>
                <a:ea typeface="Cambria"/>
                <a:cs typeface="Cambria"/>
                <a:sym typeface="Cambria"/>
              </a:rPr>
              <a:t>Be part of CSA! – Module 2</a:t>
            </a:r>
          </a:p>
        </p:txBody>
      </p:sp>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